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 id="2147483741" r:id="rId5"/>
    <p:sldMasterId id="2147483773" r:id="rId6"/>
  </p:sldMasterIdLst>
  <p:notesMasterIdLst>
    <p:notesMasterId r:id="rId54"/>
  </p:notesMasterIdLst>
  <p:sldIdLst>
    <p:sldId id="284" r:id="rId7"/>
    <p:sldId id="285" r:id="rId8"/>
    <p:sldId id="327" r:id="rId9"/>
    <p:sldId id="328" r:id="rId10"/>
    <p:sldId id="329" r:id="rId11"/>
    <p:sldId id="330" r:id="rId12"/>
    <p:sldId id="331" r:id="rId13"/>
    <p:sldId id="332"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5" r:id="rId52"/>
    <p:sldId id="32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C4D5B76-2ECA-473C-8E61-37C3E27B3303}">
          <p14:sldIdLst>
            <p14:sldId id="284"/>
            <p14:sldId id="285"/>
          </p14:sldIdLst>
        </p14:section>
        <p14:section name="Event Hubs" id="{4EA5196D-4DCB-42A6-89F0-B861DA1EDF9E}">
          <p14:sldIdLst>
            <p14:sldId id="327"/>
            <p14:sldId id="328"/>
            <p14:sldId id="329"/>
            <p14:sldId id="330"/>
            <p14:sldId id="331"/>
            <p14:sldId id="332"/>
          </p14:sldIdLst>
        </p14:section>
        <p14:section name="Stream Analytics" id="{4F416634-A755-4E7C-9DC1-E5E577847AFC}">
          <p14:sldIdLst>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 name="Outro" id="{8AD5B820-88B5-47CF-8937-BE98E3F656EB}">
          <p14:sldIdLst>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75" autoAdjust="0"/>
    <p:restoredTop sz="94660"/>
  </p:normalViewPr>
  <p:slideViewPr>
    <p:cSldViewPr snapToGrid="0">
      <p:cViewPr varScale="1">
        <p:scale>
          <a:sx n="90" d="100"/>
          <a:sy n="90" d="100"/>
        </p:scale>
        <p:origin x="3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B9CED-B877-4AA5-AAD6-478829F8DEA7}" type="datetimeFigureOut">
              <a:rPr lang="en-US" smtClean="0"/>
              <a:t>5/24/2015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1BB6A-F914-4B73-90ED-4E922066D54E}" type="slidenum">
              <a:rPr lang="en-US" smtClean="0"/>
              <a:t>‹#›</a:t>
            </a:fld>
            <a:endParaRPr lang="en-US"/>
          </a:p>
        </p:txBody>
      </p:sp>
    </p:spTree>
    <p:extLst>
      <p:ext uri="{BB962C8B-B14F-4D97-AF65-F5344CB8AC3E}">
        <p14:creationId xmlns:p14="http://schemas.microsoft.com/office/powerpoint/2010/main" val="17434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msdn.microsoft.com/en-us/library/azure/dn790557.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635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US" sz="1000" dirty="0" smtClean="0">
                <a:solidFill>
                  <a:schemeClr val="bg2">
                    <a:lumMod val="50000"/>
                  </a:schemeClr>
                </a:solidFill>
              </a:rPr>
              <a:t>The Azure portal provides wizards to guide the user through the processing of adding inputs.</a:t>
            </a:r>
          </a:p>
          <a:p>
            <a:pPr marL="228600" indent="-228600">
              <a:spcBef>
                <a:spcPts val="0"/>
              </a:spcBef>
              <a:buFont typeface="+mj-lt"/>
              <a:buAutoNum type="arabicPeriod"/>
            </a:pPr>
            <a:r>
              <a:rPr lang="en-US" sz="1000" dirty="0" smtClean="0">
                <a:solidFill>
                  <a:schemeClr val="bg2">
                    <a:lumMod val="50000"/>
                  </a:schemeClr>
                </a:solidFill>
              </a:rPr>
              <a:t>Every Job must have </a:t>
            </a:r>
            <a:r>
              <a:rPr lang="en-US" sz="1000" b="1" dirty="0" smtClean="0">
                <a:solidFill>
                  <a:schemeClr val="bg2">
                    <a:lumMod val="50000"/>
                  </a:schemeClr>
                </a:solidFill>
              </a:rPr>
              <a:t>at least one </a:t>
            </a:r>
            <a:r>
              <a:rPr lang="en-US" sz="1000" dirty="0" smtClean="0">
                <a:solidFill>
                  <a:schemeClr val="bg2">
                    <a:lumMod val="50000"/>
                  </a:schemeClr>
                </a:solidFill>
              </a:rPr>
              <a:t>data stream source. It can have multiple data streams. Currently supported data stream sources are </a:t>
            </a:r>
            <a:r>
              <a:rPr lang="en-US" sz="1000" b="1" dirty="0" smtClean="0">
                <a:solidFill>
                  <a:schemeClr val="bg2">
                    <a:lumMod val="50000"/>
                  </a:schemeClr>
                </a:solidFill>
              </a:rPr>
              <a:t>Event Hubs </a:t>
            </a:r>
            <a:r>
              <a:rPr lang="en-US" sz="1000" dirty="0" smtClean="0">
                <a:solidFill>
                  <a:schemeClr val="bg2">
                    <a:lumMod val="50000"/>
                  </a:schemeClr>
                </a:solidFill>
              </a:rPr>
              <a:t>and </a:t>
            </a:r>
            <a:r>
              <a:rPr lang="en-US" sz="1000" b="1" dirty="0" smtClean="0">
                <a:solidFill>
                  <a:schemeClr val="bg2">
                    <a:lumMod val="50000"/>
                  </a:schemeClr>
                </a:solidFill>
              </a:rPr>
              <a:t>Blob Storage</a:t>
            </a:r>
            <a:r>
              <a:rPr lang="en-US" sz="1000" dirty="0" smtClean="0">
                <a:solidFill>
                  <a:schemeClr val="bg2">
                    <a:lumMod val="50000"/>
                  </a:schemeClr>
                </a:solidFill>
              </a:rPr>
              <a:t>.</a:t>
            </a:r>
          </a:p>
          <a:p>
            <a:pPr marL="228600" indent="-228600">
              <a:spcBef>
                <a:spcPts val="0"/>
              </a:spcBef>
              <a:buFont typeface="+mj-lt"/>
              <a:buAutoNum type="arabicPeriod"/>
            </a:pPr>
            <a:r>
              <a:rPr lang="en-US" sz="1000" dirty="0" smtClean="0">
                <a:solidFill>
                  <a:schemeClr val="bg2">
                    <a:lumMod val="50000"/>
                  </a:schemeClr>
                </a:solidFill>
              </a:rPr>
              <a:t>Reference data  is optional. Ref data is usually data that changes infrequently. An example might be a product catalog, data that maps city name to </a:t>
            </a:r>
            <a:r>
              <a:rPr lang="en-US" sz="1000" dirty="0" err="1" smtClean="0">
                <a:solidFill>
                  <a:schemeClr val="bg2">
                    <a:lumMod val="50000"/>
                  </a:schemeClr>
                </a:solidFill>
              </a:rPr>
              <a:t>zipcode</a:t>
            </a:r>
            <a:r>
              <a:rPr lang="en-US" sz="1000" dirty="0" smtClean="0">
                <a:solidFill>
                  <a:schemeClr val="bg2">
                    <a:lumMod val="50000"/>
                  </a:schemeClr>
                </a:solidFill>
              </a:rPr>
              <a:t>, customer profile data etc.</a:t>
            </a:r>
          </a:p>
          <a:p>
            <a:pPr marL="693738" lvl="1" indent="-228600">
              <a:spcBef>
                <a:spcPts val="0"/>
              </a:spcBef>
              <a:buFont typeface="Arial" panose="020B0604020202020204" pitchFamily="34" charset="0"/>
              <a:buChar char="•"/>
            </a:pPr>
            <a:r>
              <a:rPr lang="en-US" sz="1000" dirty="0" smtClean="0">
                <a:solidFill>
                  <a:schemeClr val="bg2">
                    <a:lumMod val="50000"/>
                  </a:schemeClr>
                </a:solidFill>
              </a:rPr>
              <a:t>Ref data is cached in memory for improved performance.</a:t>
            </a:r>
          </a:p>
          <a:p>
            <a:pPr marL="693738" lvl="1" indent="-228600">
              <a:spcBef>
                <a:spcPts val="0"/>
              </a:spcBef>
              <a:buFont typeface="Arial" panose="020B0604020202020204" pitchFamily="34" charset="0"/>
              <a:buChar char="•"/>
            </a:pPr>
            <a:r>
              <a:rPr lang="en-US" sz="1000" dirty="0" smtClean="0">
                <a:solidFill>
                  <a:schemeClr val="bg2">
                    <a:lumMod val="50000"/>
                  </a:schemeClr>
                </a:solidFill>
              </a:rPr>
              <a:t>Currently ref data must be in Blob Storage.</a:t>
            </a:r>
          </a:p>
          <a:p>
            <a:pPr marL="228600" indent="-228600">
              <a:spcBef>
                <a:spcPts val="0"/>
              </a:spcBef>
              <a:buFont typeface="+mj-lt"/>
              <a:buAutoNum type="arabicPeriod"/>
            </a:pPr>
            <a:r>
              <a:rPr lang="en-US" sz="1000" dirty="0" smtClean="0">
                <a:solidFill>
                  <a:schemeClr val="bg2">
                    <a:lumMod val="50000"/>
                  </a:schemeClr>
                </a:solidFill>
              </a:rPr>
              <a:t>The wizard collects all the information needed to read events from the input data. </a:t>
            </a:r>
          </a:p>
          <a:p>
            <a:pPr marL="228600" indent="-228600">
              <a:spcBef>
                <a:spcPts val="0"/>
              </a:spcBef>
              <a:buFont typeface="+mj-lt"/>
              <a:buAutoNum type="arabicPeriod"/>
            </a:pPr>
            <a:r>
              <a:rPr lang="en-US" sz="1000" dirty="0" smtClean="0">
                <a:solidFill>
                  <a:schemeClr val="bg2">
                    <a:lumMod val="50000"/>
                  </a:schemeClr>
                </a:solidFill>
              </a:rPr>
              <a:t>Blob Storage advanced option lets you specify additional details such as:</a:t>
            </a:r>
          </a:p>
          <a:p>
            <a:r>
              <a:rPr lang="en-US" sz="1000" b="1" dirty="0" smtClean="0">
                <a:solidFill>
                  <a:schemeClr val="bg2">
                    <a:lumMod val="50000"/>
                  </a:schemeClr>
                </a:solidFill>
              </a:rPr>
              <a:t>Blob Serialization boundary: </a:t>
            </a:r>
            <a:r>
              <a:rPr lang="en-US" sz="1000" dirty="0" smtClean="0">
                <a:solidFill>
                  <a:schemeClr val="bg2">
                    <a:lumMod val="50000"/>
                  </a:schemeClr>
                </a:solidFill>
              </a:rPr>
              <a:t>This </a:t>
            </a:r>
            <a:r>
              <a:rPr lang="en-US" sz="1000" dirty="0">
                <a:solidFill>
                  <a:schemeClr val="bg2">
                    <a:lumMod val="50000"/>
                  </a:schemeClr>
                </a:solidFill>
              </a:rPr>
              <a:t>setting determines when a blob is ready for reading. Stream Analytics supports Blob Boundary (the blob can be uploaded as a single piece or in blocks, but every block must be committed before the blob is read and can't be appended) and Block Boundary (blocks can be continuously added, and each block is individually readable and can be read as it's committed</a:t>
            </a:r>
            <a:r>
              <a:rPr lang="en-US" sz="1000" dirty="0" smtClean="0">
                <a:solidFill>
                  <a:schemeClr val="bg2">
                    <a:lumMod val="50000"/>
                  </a:schemeClr>
                </a:solidFill>
              </a:rPr>
              <a:t>).</a:t>
            </a:r>
          </a:p>
          <a:p>
            <a:r>
              <a:rPr lang="en-US" sz="1000" b="1" dirty="0" smtClean="0">
                <a:solidFill>
                  <a:schemeClr val="bg2">
                    <a:lumMod val="50000"/>
                  </a:schemeClr>
                </a:solidFill>
              </a:rPr>
              <a:t>Path Pattern: </a:t>
            </a:r>
            <a:r>
              <a:rPr lang="en-US" sz="1000" dirty="0" smtClean="0">
                <a:solidFill>
                  <a:schemeClr val="bg2">
                    <a:lumMod val="50000"/>
                  </a:schemeClr>
                </a:solidFill>
              </a:rPr>
              <a:t>The </a:t>
            </a:r>
            <a:r>
              <a:rPr lang="en-US" sz="1000" dirty="0">
                <a:solidFill>
                  <a:schemeClr val="bg2">
                    <a:lumMod val="50000"/>
                  </a:schemeClr>
                </a:solidFill>
              </a:rPr>
              <a:t>file path used to locate your blobs within the specified container.</a:t>
            </a:r>
            <a:br>
              <a:rPr lang="en-US" sz="1000" dirty="0">
                <a:solidFill>
                  <a:schemeClr val="bg2">
                    <a:lumMod val="50000"/>
                  </a:schemeClr>
                </a:solidFill>
              </a:rPr>
            </a:br>
            <a:r>
              <a:rPr lang="en-US" sz="1000" dirty="0">
                <a:solidFill>
                  <a:schemeClr val="bg2">
                    <a:lumMod val="50000"/>
                  </a:schemeClr>
                </a:solidFill>
              </a:rPr>
              <a:t>Within the path, you may choose to specify one or more instances of the following 3 variables:</a:t>
            </a:r>
            <a:br>
              <a:rPr lang="en-US" sz="1000" dirty="0">
                <a:solidFill>
                  <a:schemeClr val="bg2">
                    <a:lumMod val="50000"/>
                  </a:schemeClr>
                </a:solidFill>
              </a:rPr>
            </a:br>
            <a:r>
              <a:rPr lang="en-US" sz="1000" dirty="0">
                <a:solidFill>
                  <a:schemeClr val="bg2">
                    <a:lumMod val="50000"/>
                  </a:schemeClr>
                </a:solidFill>
              </a:rPr>
              <a:t>{date</a:t>
            </a:r>
            <a:r>
              <a:rPr lang="en-US" sz="1000" dirty="0" smtClean="0">
                <a:solidFill>
                  <a:schemeClr val="bg2">
                    <a:lumMod val="50000"/>
                  </a:schemeClr>
                </a:solidFill>
              </a:rPr>
              <a:t>}, {</a:t>
            </a:r>
            <a:r>
              <a:rPr lang="en-US" sz="1000" dirty="0">
                <a:solidFill>
                  <a:schemeClr val="bg2">
                    <a:lumMod val="50000"/>
                  </a:schemeClr>
                </a:solidFill>
              </a:rPr>
              <a:t>time</a:t>
            </a:r>
            <a:r>
              <a:rPr lang="en-US" sz="1000" dirty="0" smtClean="0">
                <a:solidFill>
                  <a:schemeClr val="bg2">
                    <a:lumMod val="50000"/>
                  </a:schemeClr>
                </a:solidFill>
              </a:rPr>
              <a:t>}, {</a:t>
            </a:r>
            <a:r>
              <a:rPr lang="en-US" sz="1000" dirty="0">
                <a:solidFill>
                  <a:schemeClr val="bg2">
                    <a:lumMod val="50000"/>
                  </a:schemeClr>
                </a:solidFill>
              </a:rPr>
              <a:t>partition</a:t>
            </a:r>
            <a:r>
              <a:rPr lang="en-US" sz="1000" dirty="0" smtClean="0">
                <a:solidFill>
                  <a:schemeClr val="bg2">
                    <a:lumMod val="50000"/>
                  </a:schemeClr>
                </a:solidFill>
              </a:rPr>
              <a:t>}.</a:t>
            </a:r>
            <a:r>
              <a:rPr lang="en-US" sz="1000" dirty="0">
                <a:solidFill>
                  <a:schemeClr val="bg2">
                    <a:lumMod val="50000"/>
                  </a:schemeClr>
                </a:solidFill>
              </a:rPr>
              <a:t/>
            </a:r>
            <a:br>
              <a:rPr lang="en-US" sz="1000" dirty="0">
                <a:solidFill>
                  <a:schemeClr val="bg2">
                    <a:lumMod val="50000"/>
                  </a:schemeClr>
                </a:solidFill>
              </a:rPr>
            </a:br>
            <a:r>
              <a:rPr lang="en-US" sz="1000" dirty="0">
                <a:solidFill>
                  <a:schemeClr val="bg2">
                    <a:lumMod val="50000"/>
                  </a:schemeClr>
                </a:solidFill>
              </a:rPr>
              <a:t>Ex </a:t>
            </a:r>
            <a:r>
              <a:rPr lang="en-US" sz="1000" dirty="0" smtClean="0">
                <a:solidFill>
                  <a:schemeClr val="bg2">
                    <a:lumMod val="50000"/>
                  </a:schemeClr>
                </a:solidFill>
              </a:rPr>
              <a:t>1: cluster1/logs</a:t>
            </a:r>
            <a:r>
              <a:rPr lang="en-US" sz="1000" dirty="0">
                <a:solidFill>
                  <a:schemeClr val="bg2">
                    <a:lumMod val="50000"/>
                  </a:schemeClr>
                </a:solidFill>
              </a:rPr>
              <a:t>/{date}/{time}/{</a:t>
            </a:r>
            <a:r>
              <a:rPr lang="en-US" sz="1000" dirty="0" smtClean="0">
                <a:solidFill>
                  <a:schemeClr val="bg2">
                    <a:lumMod val="50000"/>
                  </a:schemeClr>
                </a:solidFill>
              </a:rPr>
              <a:t>partition} or Ex 2: cluster1/logs</a:t>
            </a:r>
            <a:r>
              <a:rPr lang="en-US" sz="1000" dirty="0">
                <a:solidFill>
                  <a:schemeClr val="bg2">
                    <a:lumMod val="50000"/>
                  </a:schemeClr>
                </a:solidFill>
              </a:rPr>
              <a:t>/{date</a:t>
            </a:r>
            <a:r>
              <a:rPr lang="en-US" sz="1000" dirty="0" smtClean="0">
                <a:solidFill>
                  <a:schemeClr val="bg2">
                    <a:lumMod val="50000"/>
                  </a:schemeClr>
                </a:solidFill>
              </a:rPr>
              <a:t>}</a:t>
            </a:r>
          </a:p>
          <a:p>
            <a:r>
              <a:rPr lang="en-US" sz="1000" dirty="0" smtClean="0">
                <a:solidFill>
                  <a:schemeClr val="bg2">
                    <a:lumMod val="50000"/>
                  </a:schemeClr>
                </a:solidFill>
              </a:rPr>
              <a:t>You can test whether you entered the correct information by </a:t>
            </a:r>
            <a:r>
              <a:rPr lang="en-US" sz="1000" b="1" dirty="0" smtClean="0">
                <a:solidFill>
                  <a:schemeClr val="bg2">
                    <a:lumMod val="50000"/>
                  </a:schemeClr>
                </a:solidFill>
              </a:rPr>
              <a:t>testing for connectivity</a:t>
            </a:r>
          </a:p>
          <a:p>
            <a:r>
              <a:rPr lang="en-US" sz="1000" dirty="0" smtClean="0">
                <a:solidFill>
                  <a:schemeClr val="bg2">
                    <a:lumMod val="50000"/>
                  </a:schemeClr>
                </a:solidFill>
              </a:rPr>
              <a:t>Every data </a:t>
            </a:r>
            <a:r>
              <a:rPr lang="en-US" sz="1000" dirty="0">
                <a:solidFill>
                  <a:schemeClr val="bg2">
                    <a:lumMod val="50000"/>
                  </a:schemeClr>
                </a:solidFill>
              </a:rPr>
              <a:t>s</a:t>
            </a:r>
            <a:r>
              <a:rPr lang="en-US" sz="1000" dirty="0" smtClean="0">
                <a:solidFill>
                  <a:schemeClr val="bg2">
                    <a:lumMod val="50000"/>
                  </a:schemeClr>
                </a:solidFill>
              </a:rPr>
              <a:t>treams must have a name (</a:t>
            </a:r>
            <a:r>
              <a:rPr lang="en-US" sz="1000" b="1" dirty="0" smtClean="0">
                <a:solidFill>
                  <a:schemeClr val="bg2">
                    <a:lumMod val="50000"/>
                  </a:schemeClr>
                </a:solidFill>
              </a:rPr>
              <a:t>Input Alias</a:t>
            </a:r>
            <a:r>
              <a:rPr lang="en-US" sz="1000" dirty="0" smtClean="0">
                <a:solidFill>
                  <a:schemeClr val="bg2">
                    <a:lumMod val="50000"/>
                  </a:schemeClr>
                </a:solidFill>
              </a:rPr>
              <a:t>). You use this name in the query to refer to a specific data stream. [It is the name of the ‘table’ you select from; more on  this later].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81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In additional the connectivity information for the data sources, you must also specify the serialization format for the events coming from the source. </a:t>
            </a:r>
          </a:p>
          <a:p>
            <a:r>
              <a:rPr lang="en-US" sz="1000" dirty="0" smtClean="0">
                <a:solidFill>
                  <a:schemeClr val="bg2">
                    <a:lumMod val="50000"/>
                  </a:schemeClr>
                </a:solidFill>
              </a:rPr>
              <a:t>Currently 3 serialization formats are supported: JSON, CSV and Avro</a:t>
            </a:r>
          </a:p>
          <a:p>
            <a:r>
              <a:rPr lang="en-US" sz="1000" dirty="0" smtClean="0">
                <a:solidFill>
                  <a:schemeClr val="bg2">
                    <a:lumMod val="50000"/>
                  </a:schemeClr>
                </a:solidFill>
              </a:rPr>
              <a:t>For CSV format you can specify the delimiter (comma, semi-colon, colon, tab or space).</a:t>
            </a:r>
          </a:p>
          <a:p>
            <a:r>
              <a:rPr lang="en-US" sz="1000" dirty="0" smtClean="0">
                <a:solidFill>
                  <a:schemeClr val="bg2">
                    <a:lumMod val="50000"/>
                  </a:schemeClr>
                </a:solidFill>
              </a:rPr>
              <a:t>Only </a:t>
            </a:r>
            <a:r>
              <a:rPr lang="en-US" sz="1000" b="1" dirty="0" smtClean="0">
                <a:solidFill>
                  <a:schemeClr val="bg2">
                    <a:lumMod val="50000"/>
                  </a:schemeClr>
                </a:solidFill>
              </a:rPr>
              <a:t>utf-8</a:t>
            </a:r>
            <a:r>
              <a:rPr lang="en-US" sz="1000" dirty="0" smtClean="0">
                <a:solidFill>
                  <a:schemeClr val="bg2">
                    <a:lumMod val="50000"/>
                  </a:schemeClr>
                </a:solidFill>
              </a:rPr>
              <a:t> encoding is supported for now.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298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that we are done setting up the input, the next step in the workflow is to develop a query.</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45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Key points about developing queries for ASA jobs:</a:t>
            </a:r>
          </a:p>
          <a:p>
            <a:r>
              <a:rPr lang="en-US" sz="1000" dirty="0" smtClean="0">
                <a:solidFill>
                  <a:schemeClr val="bg2">
                    <a:lumMod val="50000"/>
                  </a:schemeClr>
                </a:solidFill>
              </a:rPr>
              <a:t>You write the query directly in the Azure Portal Query page as shown here.</a:t>
            </a:r>
          </a:p>
          <a:p>
            <a:r>
              <a:rPr lang="en-US" sz="1000" dirty="0" smtClean="0">
                <a:solidFill>
                  <a:schemeClr val="bg2">
                    <a:lumMod val="50000"/>
                  </a:schemeClr>
                </a:solidFill>
              </a:rPr>
              <a:t>The ASA Query language is a subset of T-SQL (the query language for SQL Server).</a:t>
            </a:r>
          </a:p>
          <a:p>
            <a:r>
              <a:rPr lang="en-US" sz="1000" dirty="0" smtClean="0">
                <a:solidFill>
                  <a:schemeClr val="bg2">
                    <a:lumMod val="50000"/>
                  </a:schemeClr>
                </a:solidFill>
              </a:rPr>
              <a:t>However there are specific extension for querying streaming data such as “Windowing Extensions” (discussed in greater detail in subsequent slides) and to enable parallelism and scale out (also discussed in greater detail later).</a:t>
            </a:r>
          </a:p>
          <a:p>
            <a:r>
              <a:rPr lang="en-US" sz="1000" dirty="0">
                <a:solidFill>
                  <a:schemeClr val="bg2">
                    <a:lumMod val="50000"/>
                  </a:schemeClr>
                </a:solidFill>
              </a:rPr>
              <a:t>T</a:t>
            </a:r>
            <a:r>
              <a:rPr lang="en-US" sz="1000" dirty="0" smtClean="0">
                <a:solidFill>
                  <a:schemeClr val="bg2">
                    <a:lumMod val="50000"/>
                  </a:schemeClr>
                </a:solidFill>
              </a:rPr>
              <a:t>his page can detect syntax errors but obviously not runtime errors. Note that all results (if any) goes to the output added for the job. There is no ‘console’ to see the results or errors. If you do not get any results it could be that there is an error in your code or that there are no input events to process.  As a query runs continuously </a:t>
            </a:r>
            <a:r>
              <a:rPr lang="en-US" sz="1000" dirty="0">
                <a:solidFill>
                  <a:schemeClr val="bg2">
                    <a:lumMod val="50000"/>
                  </a:schemeClr>
                </a:solidFill>
              </a:rPr>
              <a:t>w</a:t>
            </a:r>
            <a:r>
              <a:rPr lang="en-US" sz="1000" dirty="0" smtClean="0">
                <a:solidFill>
                  <a:schemeClr val="bg2">
                    <a:lumMod val="50000"/>
                  </a:schemeClr>
                </a:solidFill>
              </a:rPr>
              <a:t>aiting for new events,  it never comes back to say ‘no input data found’.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802406-31F3-44B3-A912-AC4C27FF61B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91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accent2">
                    <a:lumMod val="50000"/>
                  </a:schemeClr>
                </a:solidFill>
              </a:rPr>
              <a:t>Speaker Notes: </a:t>
            </a:r>
          </a:p>
          <a:p>
            <a:r>
              <a:rPr lang="en-US" sz="1000" dirty="0" smtClean="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smtClean="0">
                <a:solidFill>
                  <a:schemeClr val="bg2">
                    <a:lumMod val="50000"/>
                  </a:schemeClr>
                </a:solidFill>
              </a:rPr>
              <a:t>The subsequent slides will go into these functions in greater detail.  </a:t>
            </a:r>
            <a:endParaRPr lang="en-US" sz="10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5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850" dirty="0" smtClean="0">
                <a:solidFill>
                  <a:schemeClr val="accent2">
                    <a:lumMod val="50000"/>
                  </a:schemeClr>
                </a:solidFill>
                <a:ea typeface="+mn-ea"/>
                <a:cs typeface="Arial" panose="020B0604020202020204" pitchFamily="34" charset="0"/>
              </a:rPr>
              <a:t>Speaker Notes: </a:t>
            </a:r>
          </a:p>
          <a:p>
            <a:pPr marL="0" marR="0" indent="0" algn="l" defTabSz="914363" rtl="0" eaLnBrk="1" fontAlgn="auto" latinLnBrk="0" hangingPunct="1">
              <a:lnSpc>
                <a:spcPct val="90000"/>
              </a:lnSpc>
              <a:spcBef>
                <a:spcPts val="0"/>
              </a:spcBef>
              <a:spcAft>
                <a:spcPts val="333"/>
              </a:spcAft>
              <a:buClrTx/>
              <a:buSzTx/>
              <a:buFontTx/>
              <a:buNone/>
              <a:tabLst/>
              <a:defRPr/>
            </a:pPr>
            <a:r>
              <a:rPr lang="en-US" sz="850" dirty="0" smtClean="0">
                <a:solidFill>
                  <a:schemeClr val="bg2">
                    <a:lumMod val="50000"/>
                  </a:schemeClr>
                </a:solidFill>
                <a:ea typeface="+mn-ea"/>
                <a:cs typeface="Arial" panose="020B0604020202020204" pitchFamily="34" charset="0"/>
              </a:rPr>
              <a:t>Next, the presentation will show several ASA queries. For consistency these queries will be based on a </a:t>
            </a:r>
            <a:r>
              <a:rPr lang="en-US" sz="850" i="1" dirty="0" smtClean="0">
                <a:solidFill>
                  <a:schemeClr val="bg2">
                    <a:lumMod val="50000"/>
                  </a:schemeClr>
                </a:solidFill>
                <a:ea typeface="+mn-ea"/>
                <a:cs typeface="Arial" panose="020B0604020202020204" pitchFamily="34" charset="0"/>
              </a:rPr>
              <a:t>tolling station </a:t>
            </a:r>
            <a:r>
              <a:rPr lang="en-US" sz="850" dirty="0" smtClean="0">
                <a:solidFill>
                  <a:schemeClr val="bg2">
                    <a:lumMod val="50000"/>
                  </a:schemeClr>
                </a:solidFill>
                <a:ea typeface="+mn-ea"/>
                <a:cs typeface="Arial" panose="020B0604020202020204" pitchFamily="34" charset="0"/>
              </a:rPr>
              <a:t>scenario. This slide shows the schema of the 2 input streams</a:t>
            </a:r>
            <a:r>
              <a:rPr lang="en-US" sz="850" dirty="0">
                <a:solidFill>
                  <a:schemeClr val="bg2">
                    <a:lumMod val="50000"/>
                  </a:schemeClr>
                </a:solidFill>
                <a:ea typeface="+mn-ea"/>
                <a:cs typeface="Arial" panose="020B0604020202020204" pitchFamily="34" charset="0"/>
              </a:rPr>
              <a:t> </a:t>
            </a:r>
            <a:r>
              <a:rPr lang="en-US" sz="850" dirty="0" smtClean="0">
                <a:solidFill>
                  <a:schemeClr val="bg2">
                    <a:lumMod val="50000"/>
                  </a:schemeClr>
                </a:solidFill>
                <a:ea typeface="+mn-ea"/>
                <a:cs typeface="Arial" panose="020B0604020202020204" pitchFamily="34" charset="0"/>
              </a:rPr>
              <a:t>and </a:t>
            </a:r>
            <a:r>
              <a:rPr lang="en-US" sz="850" dirty="0">
                <a:solidFill>
                  <a:schemeClr val="bg2">
                    <a:lumMod val="50000"/>
                  </a:schemeClr>
                </a:solidFill>
                <a:ea typeface="+mn-ea"/>
                <a:cs typeface="Arial" panose="020B0604020202020204" pitchFamily="34" charset="0"/>
              </a:rPr>
              <a:t>R</a:t>
            </a:r>
            <a:r>
              <a:rPr lang="en-US" sz="850" dirty="0" smtClean="0">
                <a:solidFill>
                  <a:schemeClr val="bg2">
                    <a:lumMod val="50000"/>
                  </a:schemeClr>
                </a:solidFill>
                <a:ea typeface="+mn-ea"/>
                <a:cs typeface="Arial" panose="020B0604020202020204" pitchFamily="34" charset="0"/>
              </a:rPr>
              <a:t>eference </a:t>
            </a:r>
            <a:r>
              <a:rPr lang="en-US" sz="850" dirty="0">
                <a:solidFill>
                  <a:schemeClr val="bg2">
                    <a:lumMod val="50000"/>
                  </a:schemeClr>
                </a:solidFill>
                <a:ea typeface="+mn-ea"/>
                <a:cs typeface="Arial" panose="020B0604020202020204" pitchFamily="34" charset="0"/>
              </a:rPr>
              <a:t>D</a:t>
            </a:r>
            <a:r>
              <a:rPr lang="en-US" sz="850" dirty="0" smtClean="0">
                <a:solidFill>
                  <a:schemeClr val="bg2">
                    <a:lumMod val="50000"/>
                  </a:schemeClr>
                </a:solidFill>
                <a:ea typeface="+mn-ea"/>
                <a:cs typeface="Arial" panose="020B0604020202020204" pitchFamily="34" charset="0"/>
              </a:rPr>
              <a:t>ata, along with some sample data.  </a:t>
            </a:r>
            <a:r>
              <a:rPr lang="en-US" sz="850" kern="1200" dirty="0" smtClean="0">
                <a:solidFill>
                  <a:schemeClr val="bg2">
                    <a:lumMod val="50000"/>
                  </a:schemeClr>
                </a:solidFill>
                <a:effectLst/>
                <a:ea typeface="+mn-ea"/>
                <a:cs typeface="Arial" panose="020B0604020202020204" pitchFamily="34" charset="0"/>
              </a:rPr>
              <a:t>Each toll station has multiple toll booths. </a:t>
            </a:r>
            <a:r>
              <a:rPr lang="en-US" sz="850" dirty="0" smtClean="0">
                <a:solidFill>
                  <a:schemeClr val="bg2">
                    <a:lumMod val="50000"/>
                  </a:schemeClr>
                </a:solidFill>
                <a:ea typeface="+mn-ea"/>
                <a:cs typeface="Arial" panose="020B0604020202020204" pitchFamily="34" charset="0"/>
              </a:rPr>
              <a:t>S</a:t>
            </a:r>
            <a:r>
              <a:rPr lang="en-US" sz="850" kern="1200" dirty="0" smtClean="0">
                <a:solidFill>
                  <a:schemeClr val="bg2">
                    <a:lumMod val="50000"/>
                  </a:schemeClr>
                </a:solidFill>
                <a:effectLst/>
                <a:ea typeface="+mn-ea"/>
                <a:cs typeface="Arial" panose="020B0604020202020204" pitchFamily="34" charset="0"/>
              </a:rPr>
              <a:t>ensors scan an RFID card affixed to the windshield of </a:t>
            </a:r>
            <a:r>
              <a:rPr lang="en-US" sz="850" dirty="0">
                <a:solidFill>
                  <a:schemeClr val="bg2">
                    <a:lumMod val="50000"/>
                  </a:schemeClr>
                </a:solidFill>
                <a:ea typeface="+mn-ea"/>
                <a:cs typeface="Arial" panose="020B0604020202020204" pitchFamily="34" charset="0"/>
              </a:rPr>
              <a:t>a</a:t>
            </a:r>
            <a:r>
              <a:rPr lang="en-US" sz="850" kern="1200" dirty="0" smtClean="0">
                <a:solidFill>
                  <a:schemeClr val="bg2">
                    <a:lumMod val="50000"/>
                  </a:schemeClr>
                </a:solidFill>
                <a:effectLst/>
                <a:ea typeface="+mn-ea"/>
                <a:cs typeface="Arial" panose="020B0604020202020204" pitchFamily="34" charset="0"/>
              </a:rPr>
              <a:t> vehicle as it passes the toll booth. It is easy to visualize the passage of vehicles through these toll stations as an event stream over which interesting operations can be performed. </a:t>
            </a:r>
            <a:r>
              <a:rPr lang="en-US" sz="850" dirty="0" smtClean="0">
                <a:solidFill>
                  <a:schemeClr val="bg2">
                    <a:lumMod val="50000"/>
                  </a:schemeClr>
                </a:solidFill>
                <a:ea typeface="+mn-ea"/>
                <a:cs typeface="Arial" panose="020B0604020202020204" pitchFamily="34" charset="0"/>
              </a:rPr>
              <a:t>T</a:t>
            </a:r>
            <a:r>
              <a:rPr lang="en-US" sz="850" kern="1200" dirty="0" smtClean="0">
                <a:solidFill>
                  <a:schemeClr val="bg2">
                    <a:lumMod val="50000"/>
                  </a:schemeClr>
                </a:solidFill>
                <a:effectLst/>
                <a:ea typeface="+mn-ea"/>
                <a:cs typeface="Arial" panose="020B0604020202020204" pitchFamily="34" charset="0"/>
              </a:rPr>
              <a:t>wo streams of data -- </a:t>
            </a:r>
            <a:r>
              <a:rPr lang="en-US" sz="850" b="1" kern="1200" dirty="0" err="1" smtClean="0">
                <a:solidFill>
                  <a:schemeClr val="bg2">
                    <a:lumMod val="50000"/>
                  </a:schemeClr>
                </a:solidFill>
                <a:effectLst/>
                <a:ea typeface="+mn-ea"/>
                <a:cs typeface="Arial" panose="020B0604020202020204" pitchFamily="34" charset="0"/>
              </a:rPr>
              <a:t>EntryStream</a:t>
            </a:r>
            <a:r>
              <a:rPr lang="en-US" sz="850" kern="1200" dirty="0" smtClean="0">
                <a:solidFill>
                  <a:schemeClr val="bg2">
                    <a:lumMod val="50000"/>
                  </a:schemeClr>
                </a:solidFill>
                <a:effectLst/>
                <a:ea typeface="+mn-ea"/>
                <a:cs typeface="Arial" panose="020B0604020202020204" pitchFamily="34" charset="0"/>
              </a:rPr>
              <a:t> and </a:t>
            </a:r>
            <a:r>
              <a:rPr lang="en-US" sz="850" b="1" kern="1200" dirty="0" err="1" smtClean="0">
                <a:solidFill>
                  <a:schemeClr val="bg2">
                    <a:lumMod val="50000"/>
                  </a:schemeClr>
                </a:solidFill>
                <a:effectLst/>
                <a:ea typeface="+mn-ea"/>
                <a:cs typeface="Arial" panose="020B0604020202020204" pitchFamily="34" charset="0"/>
              </a:rPr>
              <a:t>ExitStream</a:t>
            </a:r>
            <a:r>
              <a:rPr lang="en-US" sz="850" kern="1200" dirty="0" smtClean="0">
                <a:solidFill>
                  <a:schemeClr val="bg2">
                    <a:lumMod val="50000"/>
                  </a:schemeClr>
                </a:solidFill>
                <a:effectLst/>
                <a:ea typeface="+mn-ea"/>
                <a:cs typeface="Arial" panose="020B0604020202020204" pitchFamily="34" charset="0"/>
              </a:rPr>
              <a:t> -- are produced respectively by sensors </a:t>
            </a:r>
            <a:r>
              <a:rPr lang="en-US" sz="850" dirty="0" smtClean="0">
                <a:solidFill>
                  <a:schemeClr val="bg2">
                    <a:lumMod val="50000"/>
                  </a:schemeClr>
                </a:solidFill>
                <a:ea typeface="+mn-ea"/>
                <a:cs typeface="Arial" panose="020B0604020202020204" pitchFamily="34" charset="0"/>
              </a:rPr>
              <a:t>at</a:t>
            </a:r>
            <a:r>
              <a:rPr lang="en-US" sz="850" kern="1200" dirty="0" smtClean="0">
                <a:solidFill>
                  <a:schemeClr val="bg2">
                    <a:lumMod val="50000"/>
                  </a:schemeClr>
                </a:solidFill>
                <a:effectLst/>
                <a:ea typeface="+mn-ea"/>
                <a:cs typeface="Arial" panose="020B0604020202020204" pitchFamily="34" charset="0"/>
              </a:rPr>
              <a:t> the entrance and exit of the toll stations. </a:t>
            </a:r>
            <a:r>
              <a:rPr lang="en-US" sz="850" dirty="0" smtClean="0">
                <a:solidFill>
                  <a:schemeClr val="bg2">
                    <a:lumMod val="50000"/>
                  </a:schemeClr>
                </a:solidFill>
                <a:ea typeface="+mn-ea"/>
                <a:cs typeface="Arial" panose="020B0604020202020204" pitchFamily="34" charset="0"/>
              </a:rPr>
              <a:t>A</a:t>
            </a:r>
            <a:r>
              <a:rPr lang="en-US" sz="850" kern="1200" dirty="0" smtClean="0">
                <a:solidFill>
                  <a:schemeClr val="bg2">
                    <a:lumMod val="50000"/>
                  </a:schemeClr>
                </a:solidFill>
                <a:effectLst/>
                <a:ea typeface="+mn-ea"/>
                <a:cs typeface="Arial" panose="020B0604020202020204" pitchFamily="34" charset="0"/>
              </a:rPr>
              <a:t>ssume that eac</a:t>
            </a:r>
            <a:r>
              <a:rPr lang="en-US" sz="850" dirty="0" smtClean="0">
                <a:solidFill>
                  <a:schemeClr val="bg2">
                    <a:lumMod val="50000"/>
                  </a:schemeClr>
                </a:solidFill>
                <a:ea typeface="+mn-ea"/>
                <a:cs typeface="Arial" panose="020B0604020202020204" pitchFamily="34" charset="0"/>
              </a:rPr>
              <a:t>h vehicle takes a few seconds to minutes to pass through the tool. </a:t>
            </a:r>
            <a:r>
              <a:rPr lang="en-US" sz="850" dirty="0" smtClean="0">
                <a:solidFill>
                  <a:schemeClr val="bg2">
                    <a:lumMod val="50000"/>
                  </a:schemeClr>
                </a:solidFill>
                <a:cs typeface="Arial" panose="020B0604020202020204" pitchFamily="34" charset="0"/>
              </a:rPr>
              <a:t>Here’s the description of the fields:</a:t>
            </a:r>
          </a:p>
          <a:p>
            <a:pPr marL="0" marR="0" indent="0" algn="l" defTabSz="914363" rtl="0" eaLnBrk="1" fontAlgn="auto" latinLnBrk="0" hangingPunct="1">
              <a:lnSpc>
                <a:spcPct val="90000"/>
              </a:lnSpc>
              <a:spcBef>
                <a:spcPts val="0"/>
              </a:spcBef>
              <a:spcAft>
                <a:spcPts val="333"/>
              </a:spcAft>
              <a:buClrTx/>
              <a:buSzTx/>
              <a:buFontTx/>
              <a:buNone/>
              <a:tabLst/>
              <a:defRPr/>
            </a:pPr>
            <a:r>
              <a:rPr lang="en-US" sz="850" b="1" dirty="0" err="1" smtClean="0">
                <a:solidFill>
                  <a:schemeClr val="bg2">
                    <a:lumMod val="50000"/>
                  </a:schemeClr>
                </a:solidFill>
                <a:cs typeface="Arial" panose="020B0604020202020204" pitchFamily="34" charset="0"/>
              </a:rPr>
              <a:t>EntryStream</a:t>
            </a:r>
            <a:r>
              <a:rPr lang="en-US" sz="850" b="1" dirty="0" smtClean="0">
                <a:solidFill>
                  <a:schemeClr val="bg2">
                    <a:lumMod val="50000"/>
                  </a:schemeClr>
                </a:solidFill>
                <a:cs typeface="Arial" panose="020B0604020202020204" pitchFamily="34" charset="0"/>
              </a:rPr>
              <a:t> </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TollID</a:t>
            </a:r>
            <a:r>
              <a:rPr lang="en-US" sz="850" kern="1200" baseline="0" dirty="0" smtClean="0">
                <a:solidFill>
                  <a:schemeClr val="accent5">
                    <a:lumMod val="75000"/>
                  </a:schemeClr>
                </a:solidFill>
                <a:effectLst/>
                <a:ea typeface="+mn-ea"/>
                <a:cs typeface="Arial" panose="020B0604020202020204" pitchFamily="34" charset="0"/>
              </a:rPr>
              <a:t> </a:t>
            </a:r>
            <a:r>
              <a:rPr lang="en-US" sz="850" kern="1200" baseline="0" dirty="0" smtClean="0">
                <a:solidFill>
                  <a:schemeClr val="bg2">
                    <a:lumMod val="50000"/>
                  </a:schemeClr>
                </a:solidFill>
                <a:effectLst/>
                <a:ea typeface="+mn-ea"/>
                <a:cs typeface="Arial" panose="020B0604020202020204" pitchFamily="34" charset="0"/>
              </a:rPr>
              <a:t>- </a:t>
            </a:r>
            <a:r>
              <a:rPr lang="en-US" sz="850" kern="1200" dirty="0" smtClean="0">
                <a:solidFill>
                  <a:schemeClr val="bg2">
                    <a:lumMod val="50000"/>
                  </a:schemeClr>
                </a:solidFill>
                <a:effectLst/>
                <a:ea typeface="+mn-ea"/>
                <a:cs typeface="Arial" panose="020B0604020202020204" pitchFamily="34" charset="0"/>
              </a:rPr>
              <a:t>Assume that </a:t>
            </a:r>
            <a:r>
              <a:rPr lang="en-US" sz="850" dirty="0" smtClean="0">
                <a:solidFill>
                  <a:schemeClr val="bg2">
                    <a:lumMod val="50000"/>
                  </a:schemeClr>
                </a:solidFill>
                <a:ea typeface="+mn-ea"/>
                <a:cs typeface="Arial" panose="020B0604020202020204" pitchFamily="34" charset="0"/>
              </a:rPr>
              <a:t>a single station has several booths.</a:t>
            </a:r>
            <a:r>
              <a:rPr lang="en-US" sz="850" kern="1200" dirty="0" smtClean="0">
                <a:solidFill>
                  <a:schemeClr val="bg2">
                    <a:lumMod val="50000"/>
                  </a:schemeClr>
                </a:solidFill>
                <a:effectLst/>
                <a:ea typeface="+mn-ea"/>
                <a:cs typeface="Arial" panose="020B0604020202020204" pitchFamily="34" charset="0"/>
              </a:rPr>
              <a:t> </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EntryTime</a:t>
            </a:r>
            <a:r>
              <a:rPr lang="en-US" sz="850" kern="1200" baseline="0" dirty="0" smtClean="0">
                <a:solidFill>
                  <a:schemeClr val="bg2">
                    <a:lumMod val="50000"/>
                  </a:schemeClr>
                </a:solidFill>
                <a:effectLst/>
                <a:ea typeface="+mn-ea"/>
                <a:cs typeface="Arial" panose="020B0604020202020204" pitchFamily="34" charset="0"/>
              </a:rPr>
              <a:t> - </a:t>
            </a:r>
            <a:r>
              <a:rPr lang="en-US" sz="850" kern="1200" dirty="0" smtClean="0">
                <a:solidFill>
                  <a:schemeClr val="bg2">
                    <a:lumMod val="50000"/>
                  </a:schemeClr>
                </a:solidFill>
                <a:effectLst/>
                <a:ea typeface="+mn-ea"/>
                <a:cs typeface="Arial" panose="020B0604020202020204" pitchFamily="34" charset="0"/>
              </a:rPr>
              <a:t>The date and time of entry of the vehicle to the toll </a:t>
            </a:r>
            <a:r>
              <a:rPr lang="en-US" sz="850" dirty="0">
                <a:solidFill>
                  <a:schemeClr val="bg2">
                    <a:lumMod val="50000"/>
                  </a:schemeClr>
                </a:solidFill>
                <a:ea typeface="+mn-ea"/>
                <a:cs typeface="Arial" panose="020B0604020202020204" pitchFamily="34" charset="0"/>
              </a:rPr>
              <a:t>b</a:t>
            </a:r>
            <a:r>
              <a:rPr lang="en-US" sz="850" kern="1200" dirty="0" smtClean="0">
                <a:solidFill>
                  <a:schemeClr val="bg2">
                    <a:lumMod val="50000"/>
                  </a:schemeClr>
                </a:solidFill>
                <a:effectLst/>
                <a:ea typeface="+mn-ea"/>
                <a:cs typeface="Arial" panose="020B0604020202020204" pitchFamily="34" charset="0"/>
              </a:rPr>
              <a:t>ooth in UTC</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LicensePlate</a:t>
            </a:r>
            <a:r>
              <a:rPr lang="en-US" sz="850" kern="1200" baseline="0" dirty="0" smtClean="0">
                <a:solidFill>
                  <a:schemeClr val="bg2">
                    <a:lumMod val="50000"/>
                  </a:schemeClr>
                </a:solidFill>
                <a:effectLst/>
                <a:ea typeface="+mn-ea"/>
                <a:cs typeface="Arial" panose="020B0604020202020204" pitchFamily="34" charset="0"/>
              </a:rPr>
              <a:t> - </a:t>
            </a:r>
            <a:r>
              <a:rPr lang="en-US" sz="850" kern="1200" dirty="0" smtClean="0">
                <a:solidFill>
                  <a:schemeClr val="bg2">
                    <a:lumMod val="50000"/>
                  </a:schemeClr>
                </a:solidFill>
                <a:effectLst/>
                <a:ea typeface="+mn-ea"/>
                <a:cs typeface="Arial" panose="020B0604020202020204" pitchFamily="34" charset="0"/>
              </a:rPr>
              <a:t>License plate number of the vehicle. </a:t>
            </a:r>
          </a:p>
          <a:p>
            <a:pPr marL="171450" indent="-171450">
              <a:spcBef>
                <a:spcPts val="0"/>
              </a:spcBef>
              <a:buFont typeface="Arial" panose="020B0604020202020204" pitchFamily="34" charset="0"/>
              <a:buChar char="•"/>
            </a:pPr>
            <a:r>
              <a:rPr lang="en-US" sz="850" kern="1200" dirty="0" smtClean="0">
                <a:solidFill>
                  <a:schemeClr val="accent5">
                    <a:lumMod val="75000"/>
                  </a:schemeClr>
                </a:solidFill>
                <a:effectLst/>
                <a:ea typeface="+mn-ea"/>
                <a:cs typeface="Arial" panose="020B0604020202020204" pitchFamily="34" charset="0"/>
              </a:rPr>
              <a:t>State </a:t>
            </a:r>
            <a:r>
              <a:rPr lang="en-US" sz="850" kern="1200" dirty="0" smtClean="0">
                <a:solidFill>
                  <a:schemeClr val="bg2">
                    <a:lumMod val="50000"/>
                  </a:schemeClr>
                </a:solidFill>
                <a:effectLst/>
                <a:ea typeface="+mn-ea"/>
                <a:cs typeface="Arial" panose="020B0604020202020204" pitchFamily="34" charset="0"/>
              </a:rPr>
              <a:t>-</a:t>
            </a:r>
            <a:r>
              <a:rPr lang="en-US" sz="850" kern="1200" baseline="0" dirty="0" smtClean="0">
                <a:solidFill>
                  <a:schemeClr val="bg2">
                    <a:lumMod val="50000"/>
                  </a:schemeClr>
                </a:solidFill>
                <a:effectLst/>
                <a:ea typeface="+mn-ea"/>
                <a:cs typeface="Arial" panose="020B0604020202020204" pitchFamily="34" charset="0"/>
              </a:rPr>
              <a:t> </a:t>
            </a:r>
            <a:r>
              <a:rPr lang="en-US" sz="850" kern="1200" dirty="0" smtClean="0">
                <a:solidFill>
                  <a:schemeClr val="bg2">
                    <a:lumMod val="50000"/>
                  </a:schemeClr>
                </a:solidFill>
                <a:effectLst/>
                <a:ea typeface="+mn-ea"/>
                <a:cs typeface="Arial" panose="020B0604020202020204" pitchFamily="34" charset="0"/>
              </a:rPr>
              <a:t>State in the USA the car is registered in.</a:t>
            </a:r>
          </a:p>
          <a:p>
            <a:pPr marL="171450" indent="-171450">
              <a:spcBef>
                <a:spcPts val="0"/>
              </a:spcBef>
              <a:buFont typeface="Arial" panose="020B0604020202020204" pitchFamily="34" charset="0"/>
              <a:buChar char="•"/>
            </a:pPr>
            <a:r>
              <a:rPr lang="en-US" sz="850" kern="1200" dirty="0" smtClean="0">
                <a:solidFill>
                  <a:schemeClr val="accent5">
                    <a:lumMod val="75000"/>
                  </a:schemeClr>
                </a:solidFill>
                <a:effectLst/>
                <a:ea typeface="+mn-ea"/>
                <a:cs typeface="Arial" panose="020B0604020202020204" pitchFamily="34" charset="0"/>
              </a:rPr>
              <a:t>Make </a:t>
            </a:r>
            <a:r>
              <a:rPr lang="en-US" sz="850" kern="1200" dirty="0" smtClean="0">
                <a:solidFill>
                  <a:schemeClr val="bg2">
                    <a:lumMod val="50000"/>
                  </a:schemeClr>
                </a:solidFill>
                <a:effectLst/>
                <a:ea typeface="+mn-ea"/>
                <a:cs typeface="Arial" panose="020B0604020202020204" pitchFamily="34" charset="0"/>
              </a:rPr>
              <a:t>-The manufacturer of the automobile. </a:t>
            </a:r>
          </a:p>
          <a:p>
            <a:pPr marL="171450" indent="-171450">
              <a:spcBef>
                <a:spcPts val="0"/>
              </a:spcBef>
              <a:buFont typeface="Arial" panose="020B0604020202020204" pitchFamily="34" charset="0"/>
              <a:buChar char="•"/>
            </a:pPr>
            <a:r>
              <a:rPr lang="en-US" sz="850" dirty="0">
                <a:solidFill>
                  <a:schemeClr val="accent5">
                    <a:lumMod val="75000"/>
                  </a:schemeClr>
                </a:solidFill>
                <a:ea typeface="+mn-ea"/>
                <a:cs typeface="Arial" panose="020B0604020202020204" pitchFamily="34" charset="0"/>
              </a:rPr>
              <a:t>Model</a:t>
            </a:r>
            <a:r>
              <a:rPr lang="en-US" sz="850" kern="1200" dirty="0" smtClean="0">
                <a:solidFill>
                  <a:schemeClr val="bg2">
                    <a:lumMod val="50000"/>
                  </a:schemeClr>
                </a:solidFill>
                <a:effectLst/>
                <a:ea typeface="+mn-ea"/>
                <a:cs typeface="Arial" panose="020B0604020202020204" pitchFamily="34" charset="0"/>
              </a:rPr>
              <a:t>-Model number of the automobile</a:t>
            </a:r>
          </a:p>
          <a:p>
            <a:pPr marL="171450" indent="-171450">
              <a:spcBef>
                <a:spcPts val="0"/>
              </a:spcBef>
              <a:buFont typeface="Arial" panose="020B0604020202020204" pitchFamily="34" charset="0"/>
              <a:buChar char="•"/>
            </a:pPr>
            <a:r>
              <a:rPr lang="en-US" sz="850" kern="1200" dirty="0" smtClean="0">
                <a:solidFill>
                  <a:schemeClr val="accent5">
                    <a:lumMod val="75000"/>
                  </a:schemeClr>
                </a:solidFill>
                <a:effectLst/>
                <a:ea typeface="+mn-ea"/>
                <a:cs typeface="Arial" panose="020B0604020202020204" pitchFamily="34" charset="0"/>
              </a:rPr>
              <a:t>Type - </a:t>
            </a:r>
            <a:r>
              <a:rPr lang="en-US" sz="850" dirty="0">
                <a:solidFill>
                  <a:schemeClr val="bg2">
                    <a:lumMod val="50000"/>
                  </a:schemeClr>
                </a:solidFill>
                <a:ea typeface="+mn-ea"/>
                <a:cs typeface="Arial" panose="020B0604020202020204" pitchFamily="34" charset="0"/>
              </a:rPr>
              <a:t>1 f</a:t>
            </a:r>
            <a:r>
              <a:rPr lang="en-US" sz="850" kern="1200" dirty="0" smtClean="0">
                <a:solidFill>
                  <a:schemeClr val="bg2">
                    <a:lumMod val="50000"/>
                  </a:schemeClr>
                </a:solidFill>
                <a:effectLst/>
                <a:ea typeface="+mn-ea"/>
                <a:cs typeface="Arial" panose="020B0604020202020204" pitchFamily="34" charset="0"/>
              </a:rPr>
              <a:t>or “Passenger” vehicles, 2 for “Commercial” vehicles,  3 for “Other”</a:t>
            </a:r>
          </a:p>
          <a:p>
            <a:pPr marL="171450" indent="-171450">
              <a:spcBef>
                <a:spcPts val="0"/>
              </a:spcBef>
              <a:buFont typeface="Arial" panose="020B0604020202020204" pitchFamily="34" charset="0"/>
              <a:buChar char="•"/>
            </a:pPr>
            <a:r>
              <a:rPr lang="en-US" sz="850" kern="1200" dirty="0" smtClean="0">
                <a:solidFill>
                  <a:schemeClr val="accent5">
                    <a:lumMod val="75000"/>
                  </a:schemeClr>
                </a:solidFill>
                <a:effectLst/>
                <a:ea typeface="+mn-ea"/>
                <a:cs typeface="Arial" panose="020B0604020202020204" pitchFamily="34" charset="0"/>
              </a:rPr>
              <a:t>Weight</a:t>
            </a:r>
            <a:r>
              <a:rPr lang="en-US" sz="850" kern="1200" dirty="0" smtClean="0">
                <a:solidFill>
                  <a:schemeClr val="bg2">
                    <a:lumMod val="50000"/>
                  </a:schemeClr>
                </a:solidFill>
                <a:effectLst/>
                <a:ea typeface="+mn-ea"/>
                <a:cs typeface="Arial" panose="020B0604020202020204" pitchFamily="34" charset="0"/>
              </a:rPr>
              <a:t> - Vehicle weight in tons; 0 for passenger vehicles</a:t>
            </a:r>
            <a:endParaRPr lang="en-US" sz="850" b="1" kern="1200" baseline="0" dirty="0" smtClean="0">
              <a:solidFill>
                <a:schemeClr val="bg2">
                  <a:lumMod val="50000"/>
                </a:schemeClr>
              </a:solidFill>
              <a:effectLst/>
              <a:ea typeface="+mn-ea"/>
              <a:cs typeface="Arial" panose="020B0604020202020204" pitchFamily="34" charset="0"/>
            </a:endParaRPr>
          </a:p>
          <a:p>
            <a:pPr>
              <a:spcBef>
                <a:spcPts val="0"/>
              </a:spcBef>
            </a:pPr>
            <a:r>
              <a:rPr lang="en-US" sz="850" b="1" kern="1200" baseline="0" dirty="0" smtClean="0">
                <a:solidFill>
                  <a:schemeClr val="bg2">
                    <a:lumMod val="50000"/>
                  </a:schemeClr>
                </a:solidFill>
                <a:effectLst/>
                <a:ea typeface="+mn-ea"/>
                <a:cs typeface="Arial" panose="020B0604020202020204" pitchFamily="34" charset="0"/>
              </a:rPr>
              <a:t>Exit Data:</a:t>
            </a:r>
            <a:endParaRPr lang="en-US" sz="850" b="1" kern="1200" dirty="0" smtClean="0">
              <a:solidFill>
                <a:schemeClr val="bg2">
                  <a:lumMod val="50000"/>
                </a:schemeClr>
              </a:solidFill>
              <a:effectLst/>
              <a:ea typeface="+mn-ea"/>
              <a:cs typeface="Arial" panose="020B0604020202020204" pitchFamily="34" charset="0"/>
            </a:endParaRP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TollID</a:t>
            </a:r>
            <a:r>
              <a:rPr lang="en-US" sz="850" kern="1200" dirty="0" smtClean="0">
                <a:solidFill>
                  <a:schemeClr val="accent5">
                    <a:lumMod val="75000"/>
                  </a:schemeClr>
                </a:solidFill>
                <a:effectLst/>
                <a:ea typeface="+mn-ea"/>
                <a:cs typeface="Arial" panose="020B0604020202020204" pitchFamily="34" charset="0"/>
              </a:rPr>
              <a:t> </a:t>
            </a:r>
            <a:r>
              <a:rPr lang="en-US" sz="850" kern="1200" dirty="0" smtClean="0">
                <a:solidFill>
                  <a:schemeClr val="bg2">
                    <a:lumMod val="50000"/>
                  </a:schemeClr>
                </a:solidFill>
                <a:effectLst/>
                <a:ea typeface="+mn-ea"/>
                <a:cs typeface="Arial" panose="020B0604020202020204" pitchFamily="34" charset="0"/>
              </a:rPr>
              <a:t>-</a:t>
            </a:r>
            <a:r>
              <a:rPr lang="en-US" sz="850" dirty="0">
                <a:solidFill>
                  <a:schemeClr val="bg2">
                    <a:lumMod val="50000"/>
                  </a:schemeClr>
                </a:solidFill>
                <a:cs typeface="Arial" panose="020B0604020202020204" pitchFamily="34" charset="0"/>
              </a:rPr>
              <a:t> Toll booth ID that uniquely identifies a toll booth. </a:t>
            </a:r>
            <a:endParaRPr lang="en-US" sz="850" kern="1200" dirty="0" smtClean="0">
              <a:solidFill>
                <a:schemeClr val="bg2">
                  <a:lumMod val="50000"/>
                </a:schemeClr>
              </a:solidFill>
              <a:effectLst/>
              <a:ea typeface="+mn-ea"/>
              <a:cs typeface="Arial" panose="020B0604020202020204" pitchFamily="34" charset="0"/>
            </a:endParaRP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ExitTime</a:t>
            </a:r>
            <a:r>
              <a:rPr lang="en-US" sz="850" kern="1200" dirty="0" smtClean="0">
                <a:solidFill>
                  <a:schemeClr val="accent5">
                    <a:lumMod val="75000"/>
                  </a:schemeClr>
                </a:solidFill>
                <a:effectLst/>
                <a:ea typeface="+mn-ea"/>
                <a:cs typeface="Arial" panose="020B0604020202020204" pitchFamily="34" charset="0"/>
              </a:rPr>
              <a:t> </a:t>
            </a:r>
            <a:r>
              <a:rPr lang="en-US" sz="850" kern="1200" dirty="0" smtClean="0">
                <a:solidFill>
                  <a:schemeClr val="bg2">
                    <a:lumMod val="50000"/>
                  </a:schemeClr>
                </a:solidFill>
                <a:effectLst/>
                <a:ea typeface="+mn-ea"/>
                <a:cs typeface="Arial" panose="020B0604020202020204" pitchFamily="34" charset="0"/>
              </a:rPr>
              <a:t>- The date and time of exit of the vehicle from Toll Booth in UTC</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LicensePlate</a:t>
            </a:r>
            <a:r>
              <a:rPr lang="en-US" sz="850" kern="1200" dirty="0" smtClean="0">
                <a:solidFill>
                  <a:schemeClr val="bg2">
                    <a:lumMod val="50000"/>
                  </a:schemeClr>
                </a:solidFill>
                <a:effectLst/>
                <a:ea typeface="+mn-ea"/>
                <a:cs typeface="Arial" panose="020B0604020202020204" pitchFamily="34" charset="0"/>
              </a:rPr>
              <a:t> - License plate number of the vehicle</a:t>
            </a:r>
            <a:endParaRPr lang="en-US" sz="850" b="1" kern="1200" dirty="0" smtClean="0">
              <a:solidFill>
                <a:schemeClr val="bg2">
                  <a:lumMod val="50000"/>
                </a:schemeClr>
              </a:solidFill>
              <a:effectLst/>
              <a:ea typeface="+mn-ea"/>
              <a:cs typeface="Arial" panose="020B0604020202020204" pitchFamily="34" charset="0"/>
            </a:endParaRPr>
          </a:p>
          <a:p>
            <a:pPr>
              <a:spcBef>
                <a:spcPts val="0"/>
              </a:spcBef>
            </a:pPr>
            <a:r>
              <a:rPr lang="en-US" sz="850" b="1" kern="1200" dirty="0" smtClean="0">
                <a:solidFill>
                  <a:schemeClr val="bg2">
                    <a:lumMod val="50000"/>
                  </a:schemeClr>
                </a:solidFill>
                <a:effectLst/>
                <a:ea typeface="+mn-ea"/>
                <a:cs typeface="Arial" panose="020B0604020202020204" pitchFamily="34" charset="0"/>
              </a:rPr>
              <a:t>Registration Data</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LicensePlate</a:t>
            </a:r>
            <a:r>
              <a:rPr lang="en-US" sz="850" kern="1200" baseline="0" dirty="0" smtClean="0">
                <a:solidFill>
                  <a:schemeClr val="bg2">
                    <a:lumMod val="50000"/>
                  </a:schemeClr>
                </a:solidFill>
                <a:effectLst/>
                <a:ea typeface="+mn-ea"/>
                <a:cs typeface="Arial" panose="020B0604020202020204" pitchFamily="34" charset="0"/>
              </a:rPr>
              <a:t> - </a:t>
            </a:r>
            <a:r>
              <a:rPr lang="en-US" sz="850" kern="1200" dirty="0" smtClean="0">
                <a:solidFill>
                  <a:schemeClr val="bg2">
                    <a:lumMod val="50000"/>
                  </a:schemeClr>
                </a:solidFill>
                <a:effectLst/>
                <a:ea typeface="+mn-ea"/>
                <a:cs typeface="Arial" panose="020B0604020202020204" pitchFamily="34" charset="0"/>
              </a:rPr>
              <a:t>License plate number of the vehicle. </a:t>
            </a:r>
          </a:p>
          <a:p>
            <a:pPr marL="171450" indent="-171450">
              <a:spcBef>
                <a:spcPts val="0"/>
              </a:spcBef>
              <a:buFont typeface="Arial" panose="020B0604020202020204" pitchFamily="34" charset="0"/>
              <a:buChar char="•"/>
            </a:pPr>
            <a:r>
              <a:rPr lang="en-US" sz="850" kern="1200" dirty="0" err="1" smtClean="0">
                <a:solidFill>
                  <a:schemeClr val="accent5">
                    <a:lumMod val="75000"/>
                  </a:schemeClr>
                </a:solidFill>
                <a:effectLst/>
                <a:ea typeface="+mn-ea"/>
                <a:cs typeface="Arial" panose="020B0604020202020204" pitchFamily="34" charset="0"/>
              </a:rPr>
              <a:t>RegistrationId</a:t>
            </a:r>
            <a:r>
              <a:rPr lang="en-US" sz="850" kern="1200" baseline="0" dirty="0" smtClean="0">
                <a:solidFill>
                  <a:schemeClr val="bg2">
                    <a:lumMod val="50000"/>
                  </a:schemeClr>
                </a:solidFill>
                <a:effectLst/>
                <a:ea typeface="+mn-ea"/>
                <a:cs typeface="Arial" panose="020B0604020202020204" pitchFamily="34" charset="0"/>
              </a:rPr>
              <a:t> - </a:t>
            </a:r>
            <a:r>
              <a:rPr lang="en-US" sz="850" kern="1200" dirty="0" err="1" smtClean="0">
                <a:solidFill>
                  <a:schemeClr val="bg2">
                    <a:lumMod val="50000"/>
                  </a:schemeClr>
                </a:solidFill>
                <a:effectLst/>
                <a:ea typeface="+mn-ea"/>
                <a:cs typeface="Arial" panose="020B0604020202020204" pitchFamily="34" charset="0"/>
              </a:rPr>
              <a:t>RegistrationId</a:t>
            </a:r>
            <a:endParaRPr lang="en-US" sz="850" kern="1200" dirty="0" smtClean="0">
              <a:solidFill>
                <a:schemeClr val="bg2">
                  <a:lumMod val="50000"/>
                </a:schemeClr>
              </a:solidFill>
              <a:effectLst/>
              <a:ea typeface="+mn-ea"/>
              <a:cs typeface="Arial" panose="020B0604020202020204" pitchFamily="34" charset="0"/>
            </a:endParaRPr>
          </a:p>
          <a:p>
            <a:pPr marL="171450" indent="-171450">
              <a:spcBef>
                <a:spcPts val="0"/>
              </a:spcBef>
              <a:buFont typeface="Arial" panose="020B0604020202020204" pitchFamily="34" charset="0"/>
              <a:buChar char="•"/>
            </a:pPr>
            <a:r>
              <a:rPr lang="en-US" sz="850" kern="1200" dirty="0" smtClean="0">
                <a:solidFill>
                  <a:schemeClr val="accent5">
                    <a:lumMod val="75000"/>
                  </a:schemeClr>
                </a:solidFill>
                <a:effectLst/>
                <a:ea typeface="+mn-ea"/>
                <a:cs typeface="Arial" panose="020B0604020202020204" pitchFamily="34" charset="0"/>
              </a:rPr>
              <a:t>Expired</a:t>
            </a:r>
            <a:r>
              <a:rPr lang="en-US" sz="850" kern="1200" baseline="0" dirty="0" smtClean="0">
                <a:solidFill>
                  <a:schemeClr val="bg2">
                    <a:lumMod val="50000"/>
                  </a:schemeClr>
                </a:solidFill>
                <a:effectLst/>
                <a:ea typeface="+mn-ea"/>
                <a:cs typeface="Arial" panose="020B0604020202020204" pitchFamily="34" charset="0"/>
              </a:rPr>
              <a:t> - </a:t>
            </a:r>
            <a:r>
              <a:rPr lang="en-US" sz="850" kern="1200" dirty="0" smtClean="0">
                <a:solidFill>
                  <a:schemeClr val="bg2">
                    <a:lumMod val="50000"/>
                  </a:schemeClr>
                </a:solidFill>
                <a:effectLst/>
                <a:ea typeface="+mn-ea"/>
                <a:cs typeface="Arial" panose="020B0604020202020204" pitchFamily="34" charset="0"/>
              </a:rPr>
              <a:t>0 is vehicle registration is active, 1 if registration is expired</a:t>
            </a:r>
          </a:p>
          <a:p>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6B9FCD-5F02-48F8-B91B-F85330B8E70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637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accent2">
                    <a:lumMod val="50000"/>
                  </a:schemeClr>
                </a:solidFill>
              </a:rPr>
              <a:t>Speaker Talking points: </a:t>
            </a:r>
          </a:p>
          <a:p>
            <a:r>
              <a:rPr lang="en-US" sz="1000" dirty="0" smtClean="0">
                <a:solidFill>
                  <a:schemeClr val="bg2">
                    <a:lumMod val="50000"/>
                  </a:schemeClr>
                </a:solidFill>
              </a:rPr>
              <a:t>A common scenario is to filter the incoming stream based on some criteria. In some cases, given the velocity of the incoming stream, it might not be feasible to process or store all of the events. So prior to further real-time analytics (or storing in a persistent  store such as HDFS or Azure Blob Storage), events have to be filtered out. SQL is a very powerful – and elegant – language for filtering. The slide here shows how a simple SQL query can be used to implement a powerful filter. </a:t>
            </a:r>
          </a:p>
          <a:p>
            <a:r>
              <a:rPr lang="en-US" sz="1000" dirty="0" smtClean="0">
                <a:solidFill>
                  <a:schemeClr val="bg2">
                    <a:lumMod val="50000"/>
                  </a:schemeClr>
                </a:solidFill>
              </a:rPr>
              <a:t>This query involves string functions (</a:t>
            </a:r>
            <a:r>
              <a:rPr lang="en-US" sz="1000" dirty="0">
                <a:solidFill>
                  <a:schemeClr val="bg2">
                    <a:lumMod val="50000"/>
                  </a:schemeClr>
                </a:solidFill>
              </a:rPr>
              <a:t>CHARINDEX, </a:t>
            </a:r>
            <a:r>
              <a:rPr lang="en-US" sz="1000" dirty="0" smtClean="0">
                <a:solidFill>
                  <a:schemeClr val="bg2">
                    <a:lumMod val="50000"/>
                  </a:schemeClr>
                </a:solidFill>
              </a:rPr>
              <a:t>PATINDEX) date/time functions (DATEPART) and the ‘CASE’ DML statement.</a:t>
            </a:r>
          </a:p>
          <a:p>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2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Like standard T-SQL, JOINs in the Azure Stream Analytics query language are used to combine records from two or more</a:t>
            </a:r>
            <a:r>
              <a:rPr lang="en-US" sz="1000" b="1" dirty="0">
                <a:solidFill>
                  <a:schemeClr val="bg2">
                    <a:lumMod val="50000"/>
                  </a:schemeClr>
                </a:solidFill>
              </a:rPr>
              <a:t> </a:t>
            </a:r>
            <a:r>
              <a:rPr lang="en-US" sz="1000" dirty="0">
                <a:solidFill>
                  <a:schemeClr val="bg2">
                    <a:lumMod val="50000"/>
                  </a:schemeClr>
                </a:solidFill>
              </a:rPr>
              <a:t>input</a:t>
            </a:r>
            <a:r>
              <a:rPr lang="en-US" sz="1000" i="1" dirty="0">
                <a:solidFill>
                  <a:schemeClr val="bg2">
                    <a:lumMod val="50000"/>
                  </a:schemeClr>
                </a:solidFill>
              </a:rPr>
              <a:t> </a:t>
            </a:r>
            <a:r>
              <a:rPr lang="en-US" sz="1000" dirty="0">
                <a:solidFill>
                  <a:schemeClr val="bg2">
                    <a:lumMod val="50000"/>
                  </a:schemeClr>
                </a:solidFill>
              </a:rPr>
              <a:t>sources.  JOINs in Azure Stream Analytics are temporal in nature, meaning that each JOIN must provide some limits on how far the matching rows can be separated in time.  For instance, saying “join </a:t>
            </a:r>
            <a:r>
              <a:rPr lang="en-US" sz="1000" i="1" dirty="0" err="1" smtClean="0">
                <a:solidFill>
                  <a:schemeClr val="bg2">
                    <a:lumMod val="50000"/>
                  </a:schemeClr>
                </a:solidFill>
              </a:rPr>
              <a:t>EntryStream</a:t>
            </a:r>
            <a:r>
              <a:rPr lang="en-US" sz="1000" dirty="0" smtClean="0">
                <a:solidFill>
                  <a:schemeClr val="bg2">
                    <a:lumMod val="50000"/>
                  </a:schemeClr>
                </a:solidFill>
              </a:rPr>
              <a:t> </a:t>
            </a:r>
            <a:r>
              <a:rPr lang="en-US" sz="1000" dirty="0">
                <a:solidFill>
                  <a:schemeClr val="bg2">
                    <a:lumMod val="50000"/>
                  </a:schemeClr>
                </a:solidFill>
              </a:rPr>
              <a:t>events with </a:t>
            </a:r>
            <a:r>
              <a:rPr lang="en-US" sz="1000" i="1" dirty="0" err="1" smtClean="0">
                <a:solidFill>
                  <a:schemeClr val="bg2">
                    <a:lumMod val="50000"/>
                  </a:schemeClr>
                </a:solidFill>
              </a:rPr>
              <a:t>ExitStream</a:t>
            </a:r>
            <a:r>
              <a:rPr lang="en-US" sz="1000" dirty="0" smtClean="0">
                <a:solidFill>
                  <a:schemeClr val="bg2">
                    <a:lumMod val="50000"/>
                  </a:schemeClr>
                </a:solidFill>
              </a:rPr>
              <a:t> </a:t>
            </a:r>
            <a:r>
              <a:rPr lang="en-US" sz="1000" dirty="0">
                <a:solidFill>
                  <a:schemeClr val="bg2">
                    <a:lumMod val="50000"/>
                  </a:schemeClr>
                </a:solidFill>
              </a:rPr>
              <a:t>events when they occur on the same </a:t>
            </a:r>
            <a:r>
              <a:rPr lang="en-US" sz="1000" i="1" dirty="0" err="1">
                <a:solidFill>
                  <a:schemeClr val="bg2">
                    <a:lumMod val="50000"/>
                  </a:schemeClr>
                </a:solidFill>
              </a:rPr>
              <a:t>LicensePlate</a:t>
            </a:r>
            <a:r>
              <a:rPr lang="en-US" sz="1000" dirty="0">
                <a:solidFill>
                  <a:schemeClr val="bg2">
                    <a:lumMod val="50000"/>
                  </a:schemeClr>
                </a:solidFill>
              </a:rPr>
              <a:t> and </a:t>
            </a:r>
            <a:r>
              <a:rPr lang="en-US" sz="1000" i="1" dirty="0" err="1">
                <a:solidFill>
                  <a:schemeClr val="bg2">
                    <a:lumMod val="50000"/>
                  </a:schemeClr>
                </a:solidFill>
              </a:rPr>
              <a:t>TollId</a:t>
            </a:r>
            <a:r>
              <a:rPr lang="en-US" sz="1000" dirty="0">
                <a:solidFill>
                  <a:schemeClr val="bg2">
                    <a:lumMod val="50000"/>
                  </a:schemeClr>
                </a:solidFill>
              </a:rPr>
              <a:t> and within 5 minutes of each other” is legitimate; but “join </a:t>
            </a:r>
            <a:r>
              <a:rPr lang="en-US" sz="1000" i="1" dirty="0" err="1" smtClean="0">
                <a:solidFill>
                  <a:schemeClr val="bg2">
                    <a:lumMod val="50000"/>
                  </a:schemeClr>
                </a:solidFill>
              </a:rPr>
              <a:t>EntryStream</a:t>
            </a:r>
            <a:r>
              <a:rPr lang="en-US" sz="1000" dirty="0" smtClean="0">
                <a:solidFill>
                  <a:schemeClr val="bg2">
                    <a:lumMod val="50000"/>
                  </a:schemeClr>
                </a:solidFill>
              </a:rPr>
              <a:t> </a:t>
            </a:r>
            <a:r>
              <a:rPr lang="en-US" sz="1000" dirty="0">
                <a:solidFill>
                  <a:schemeClr val="bg2">
                    <a:lumMod val="50000"/>
                  </a:schemeClr>
                </a:solidFill>
              </a:rPr>
              <a:t>events with </a:t>
            </a:r>
            <a:r>
              <a:rPr lang="en-US" sz="1000" i="1" dirty="0" err="1" smtClean="0">
                <a:solidFill>
                  <a:schemeClr val="bg2">
                    <a:lumMod val="50000"/>
                  </a:schemeClr>
                </a:solidFill>
              </a:rPr>
              <a:t>ExitStream</a:t>
            </a:r>
            <a:r>
              <a:rPr lang="en-US" sz="1000" dirty="0" smtClean="0">
                <a:solidFill>
                  <a:schemeClr val="bg2">
                    <a:lumMod val="50000"/>
                  </a:schemeClr>
                </a:solidFill>
              </a:rPr>
              <a:t> </a:t>
            </a:r>
            <a:r>
              <a:rPr lang="en-US" sz="1000" dirty="0">
                <a:solidFill>
                  <a:schemeClr val="bg2">
                    <a:lumMod val="50000"/>
                  </a:schemeClr>
                </a:solidFill>
              </a:rPr>
              <a:t>events when they occur on the </a:t>
            </a:r>
            <a:r>
              <a:rPr lang="en-US" sz="1000" dirty="0" smtClean="0">
                <a:solidFill>
                  <a:schemeClr val="bg2">
                    <a:lumMod val="50000"/>
                  </a:schemeClr>
                </a:solidFill>
              </a:rPr>
              <a:t>same </a:t>
            </a:r>
            <a:r>
              <a:rPr lang="en-US" sz="1000" i="1" dirty="0" err="1" smtClean="0">
                <a:solidFill>
                  <a:schemeClr val="bg2">
                    <a:lumMod val="50000"/>
                  </a:schemeClr>
                </a:solidFill>
              </a:rPr>
              <a:t>LicensePlate</a:t>
            </a:r>
            <a:r>
              <a:rPr lang="en-US" sz="1000" dirty="0" smtClean="0">
                <a:solidFill>
                  <a:schemeClr val="bg2">
                    <a:lumMod val="50000"/>
                  </a:schemeClr>
                </a:solidFill>
              </a:rPr>
              <a:t> </a:t>
            </a:r>
            <a:r>
              <a:rPr lang="en-US" sz="1000" dirty="0">
                <a:solidFill>
                  <a:schemeClr val="bg2">
                    <a:lumMod val="50000"/>
                  </a:schemeClr>
                </a:solidFill>
              </a:rPr>
              <a:t>and </a:t>
            </a:r>
            <a:r>
              <a:rPr lang="en-US" sz="1000" i="1" dirty="0" err="1">
                <a:solidFill>
                  <a:schemeClr val="bg2">
                    <a:lumMod val="50000"/>
                  </a:schemeClr>
                </a:solidFill>
              </a:rPr>
              <a:t>TollId</a:t>
            </a:r>
            <a:r>
              <a:rPr lang="en-US" sz="1000" dirty="0">
                <a:solidFill>
                  <a:schemeClr val="bg2">
                    <a:lumMod val="50000"/>
                  </a:schemeClr>
                </a:solidFill>
              </a:rPr>
              <a:t>” is not – it would match each </a:t>
            </a:r>
            <a:r>
              <a:rPr lang="en-US" sz="1000" i="1" dirty="0" err="1" smtClean="0">
                <a:solidFill>
                  <a:schemeClr val="bg2">
                    <a:lumMod val="50000"/>
                  </a:schemeClr>
                </a:solidFill>
              </a:rPr>
              <a:t>EntryStream</a:t>
            </a:r>
            <a:r>
              <a:rPr lang="en-US" sz="1000" dirty="0" smtClean="0">
                <a:solidFill>
                  <a:schemeClr val="bg2">
                    <a:lumMod val="50000"/>
                  </a:schemeClr>
                </a:solidFill>
              </a:rPr>
              <a:t> </a:t>
            </a:r>
            <a:r>
              <a:rPr lang="en-US" sz="1000" dirty="0">
                <a:solidFill>
                  <a:schemeClr val="bg2">
                    <a:lumMod val="50000"/>
                  </a:schemeClr>
                </a:solidFill>
              </a:rPr>
              <a:t>with an unbounded and potentially infinite collection of all </a:t>
            </a:r>
            <a:r>
              <a:rPr lang="en-US" sz="1000" i="1" dirty="0" err="1" smtClean="0">
                <a:solidFill>
                  <a:schemeClr val="bg2">
                    <a:lumMod val="50000"/>
                  </a:schemeClr>
                </a:solidFill>
              </a:rPr>
              <a:t>ExitStream</a:t>
            </a:r>
            <a:r>
              <a:rPr lang="en-US" sz="1000" dirty="0" smtClean="0">
                <a:solidFill>
                  <a:schemeClr val="bg2">
                    <a:lumMod val="50000"/>
                  </a:schemeClr>
                </a:solidFill>
              </a:rPr>
              <a:t> </a:t>
            </a:r>
            <a:r>
              <a:rPr lang="en-US" sz="1000" dirty="0">
                <a:solidFill>
                  <a:schemeClr val="bg2">
                    <a:lumMod val="50000"/>
                  </a:schemeClr>
                </a:solidFill>
              </a:rPr>
              <a:t>to the same </a:t>
            </a:r>
            <a:r>
              <a:rPr lang="en-US" sz="1000" i="1" dirty="0" err="1">
                <a:solidFill>
                  <a:schemeClr val="bg2">
                    <a:lumMod val="50000"/>
                  </a:schemeClr>
                </a:solidFill>
              </a:rPr>
              <a:t>LicensePlate</a:t>
            </a:r>
            <a:r>
              <a:rPr lang="en-US" sz="1000" dirty="0">
                <a:solidFill>
                  <a:schemeClr val="bg2">
                    <a:lumMod val="50000"/>
                  </a:schemeClr>
                </a:solidFill>
              </a:rPr>
              <a:t> and </a:t>
            </a:r>
            <a:r>
              <a:rPr lang="en-US" sz="1000" i="1" dirty="0" err="1">
                <a:solidFill>
                  <a:schemeClr val="bg2">
                    <a:lumMod val="50000"/>
                  </a:schemeClr>
                </a:solidFill>
              </a:rPr>
              <a:t>TollId</a:t>
            </a:r>
            <a:r>
              <a:rPr lang="en-US" sz="1000" dirty="0">
                <a:solidFill>
                  <a:schemeClr val="bg2">
                    <a:lumMod val="50000"/>
                  </a:schemeClr>
                </a:solidFill>
              </a:rPr>
              <a:t>.</a:t>
            </a:r>
          </a:p>
          <a:p>
            <a:r>
              <a:rPr lang="en-US" sz="1000" dirty="0">
                <a:solidFill>
                  <a:schemeClr val="bg2">
                    <a:lumMod val="50000"/>
                  </a:schemeClr>
                </a:solidFill>
              </a:rPr>
              <a:t>The time bounds for the relationship are specified inside the </a:t>
            </a:r>
            <a:r>
              <a:rPr lang="en-US" sz="1000" b="1" dirty="0">
                <a:solidFill>
                  <a:schemeClr val="bg2">
                    <a:lumMod val="50000"/>
                  </a:schemeClr>
                </a:solidFill>
              </a:rPr>
              <a:t>ON</a:t>
            </a:r>
            <a:r>
              <a:rPr lang="en-US" sz="1000" dirty="0">
                <a:solidFill>
                  <a:schemeClr val="bg2">
                    <a:lumMod val="50000"/>
                  </a:schemeClr>
                </a:solidFill>
              </a:rPr>
              <a:t> clause of the JOIN, using the </a:t>
            </a:r>
            <a:r>
              <a:rPr lang="en-US" sz="1000" b="1" dirty="0">
                <a:solidFill>
                  <a:schemeClr val="bg2">
                    <a:lumMod val="50000"/>
                  </a:schemeClr>
                </a:solidFill>
              </a:rPr>
              <a:t>DATEDIFF</a:t>
            </a:r>
            <a:r>
              <a:rPr lang="en-US" sz="1000" dirty="0">
                <a:solidFill>
                  <a:schemeClr val="bg2">
                    <a:lumMod val="50000"/>
                  </a:schemeClr>
                </a:solidFill>
              </a:rPr>
              <a:t> function. </a:t>
            </a:r>
            <a:endParaRPr lang="en-US" sz="1000" dirty="0" smtClean="0">
              <a:solidFill>
                <a:schemeClr val="bg2">
                  <a:lumMod val="50000"/>
                </a:schemeClr>
              </a:solidFill>
            </a:endParaRPr>
          </a:p>
          <a:p>
            <a:r>
              <a:rPr lang="en-US" sz="1000" dirty="0" smtClean="0">
                <a:solidFill>
                  <a:schemeClr val="bg2">
                    <a:lumMod val="50000"/>
                  </a:schemeClr>
                </a:solidFill>
              </a:rPr>
              <a:t>The query in this slide  joins events in the Entry and Exit Stream only if they are less than 10  seconds apart. </a:t>
            </a:r>
          </a:p>
          <a:p>
            <a:pPr marL="228600" indent="-228600">
              <a:buFont typeface="+mj-lt"/>
              <a:buAutoNum type="arabicPeriod"/>
            </a:pPr>
            <a:r>
              <a:rPr lang="en-US" sz="1000" dirty="0" smtClean="0">
                <a:solidFill>
                  <a:schemeClr val="bg2">
                    <a:lumMod val="50000"/>
                  </a:schemeClr>
                </a:solidFill>
              </a:rPr>
              <a:t>The </a:t>
            </a:r>
            <a:r>
              <a:rPr lang="en-US" sz="1000" dirty="0">
                <a:solidFill>
                  <a:schemeClr val="bg2">
                    <a:lumMod val="50000"/>
                  </a:schemeClr>
                </a:solidFill>
              </a:rPr>
              <a:t>two “Mazda” events in the </a:t>
            </a:r>
            <a:r>
              <a:rPr lang="en-US" sz="1000" dirty="0" err="1">
                <a:solidFill>
                  <a:schemeClr val="bg2">
                    <a:lumMod val="50000"/>
                  </a:schemeClr>
                </a:solidFill>
              </a:rPr>
              <a:t>EntryStream</a:t>
            </a:r>
            <a:r>
              <a:rPr lang="en-US" sz="1000" dirty="0">
                <a:solidFill>
                  <a:schemeClr val="bg2">
                    <a:lumMod val="50000"/>
                  </a:schemeClr>
                </a:solidFill>
              </a:rPr>
              <a:t> and </a:t>
            </a:r>
            <a:r>
              <a:rPr lang="en-US" sz="1000" dirty="0" err="1">
                <a:solidFill>
                  <a:schemeClr val="bg2">
                    <a:lumMod val="50000"/>
                  </a:schemeClr>
                </a:solidFill>
              </a:rPr>
              <a:t>ExitStream</a:t>
            </a:r>
            <a:r>
              <a:rPr lang="en-US" sz="1000" dirty="0">
                <a:solidFill>
                  <a:schemeClr val="bg2">
                    <a:lumMod val="50000"/>
                  </a:schemeClr>
                </a:solidFill>
              </a:rPr>
              <a:t> will NOT be joined because they are more than 10 seconds apart. </a:t>
            </a:r>
          </a:p>
          <a:p>
            <a:pPr marL="228600" indent="-228600">
              <a:buFont typeface="+mj-lt"/>
              <a:buAutoNum type="arabicPeriod"/>
            </a:pPr>
            <a:r>
              <a:rPr lang="en-US" sz="1000" dirty="0">
                <a:solidFill>
                  <a:schemeClr val="bg2">
                    <a:lumMod val="50000"/>
                  </a:schemeClr>
                </a:solidFill>
              </a:rPr>
              <a:t>The two “Honda” events will not be joined </a:t>
            </a:r>
            <a:r>
              <a:rPr lang="en-US" sz="1000" dirty="0" smtClean="0">
                <a:solidFill>
                  <a:schemeClr val="bg2">
                    <a:lumMod val="50000"/>
                  </a:schemeClr>
                </a:solidFill>
              </a:rPr>
              <a:t>because, </a:t>
            </a:r>
            <a:r>
              <a:rPr lang="en-US" sz="1000" dirty="0">
                <a:solidFill>
                  <a:schemeClr val="bg2">
                    <a:lumMod val="50000"/>
                  </a:schemeClr>
                </a:solidFill>
              </a:rPr>
              <a:t>even though they are less than 10 seconds apart, the event in the </a:t>
            </a:r>
            <a:r>
              <a:rPr lang="en-US" sz="1000" dirty="0" err="1">
                <a:solidFill>
                  <a:schemeClr val="bg2">
                    <a:lumMod val="50000"/>
                  </a:schemeClr>
                </a:solidFill>
              </a:rPr>
              <a:t>ExitStream</a:t>
            </a:r>
            <a:r>
              <a:rPr lang="en-US" sz="1000" dirty="0">
                <a:solidFill>
                  <a:schemeClr val="bg2">
                    <a:lumMod val="50000"/>
                  </a:schemeClr>
                </a:solidFill>
              </a:rPr>
              <a:t> has a timestamp earlier than event in the </a:t>
            </a:r>
            <a:r>
              <a:rPr lang="en-US" sz="1000" dirty="0" err="1">
                <a:solidFill>
                  <a:schemeClr val="bg2">
                    <a:lumMod val="50000"/>
                  </a:schemeClr>
                </a:solidFill>
              </a:rPr>
              <a:t>EntryStream</a:t>
            </a:r>
            <a:r>
              <a:rPr lang="en-US" sz="1000" dirty="0"/>
              <a:t>. </a:t>
            </a:r>
            <a:r>
              <a:rPr lang="en-US" sz="1000" dirty="0">
                <a:solidFill>
                  <a:schemeClr val="accent1"/>
                </a:solidFill>
              </a:rPr>
              <a:t>DATEDIFF</a:t>
            </a:r>
            <a:r>
              <a:rPr lang="en-US" sz="1000" dirty="0">
                <a:solidFill>
                  <a:schemeClr val="tx2"/>
                </a:solidFill>
              </a:rPr>
              <a:t>(</a:t>
            </a:r>
            <a:r>
              <a:rPr lang="en-US" sz="1000" dirty="0" err="1">
                <a:solidFill>
                  <a:schemeClr val="tx2"/>
                </a:solidFill>
              </a:rPr>
              <a:t>second,ES,EX</a:t>
            </a:r>
            <a:r>
              <a:rPr lang="en-US" sz="1000" dirty="0">
                <a:solidFill>
                  <a:schemeClr val="tx2"/>
                </a:solidFill>
              </a:rPr>
              <a:t>) </a:t>
            </a:r>
            <a:r>
              <a:rPr lang="en-US" sz="1000" dirty="0">
                <a:solidFill>
                  <a:schemeClr val="bg2">
                    <a:lumMod val="50000"/>
                  </a:schemeClr>
                </a:solidFill>
              </a:rPr>
              <a:t>for these two events will be a negative </a:t>
            </a:r>
            <a:r>
              <a:rPr lang="en-US" sz="1000" dirty="0" smtClean="0">
                <a:solidFill>
                  <a:schemeClr val="bg2">
                    <a:lumMod val="50000"/>
                  </a:schemeClr>
                </a:solidFill>
              </a:rPr>
              <a:t>number.</a:t>
            </a:r>
            <a:endParaRPr lang="en-US" sz="1000" dirty="0">
              <a:solidFill>
                <a:schemeClr val="bg2">
                  <a:lumMod val="50000"/>
                </a:schemeClr>
              </a:solidFill>
            </a:endParaRPr>
          </a:p>
          <a:p>
            <a:r>
              <a:rPr lang="en-US" sz="1000" dirty="0" smtClean="0">
                <a:solidFill>
                  <a:schemeClr val="bg2">
                    <a:lumMod val="50000"/>
                  </a:schemeClr>
                </a:solidFill>
              </a:rPr>
              <a:t>Note</a:t>
            </a:r>
            <a:r>
              <a:rPr lang="en-US" sz="1000" dirty="0">
                <a:solidFill>
                  <a:schemeClr val="bg2">
                    <a:lumMod val="50000"/>
                  </a:schemeClr>
                </a:solidFill>
              </a:rPr>
              <a:t>: </a:t>
            </a:r>
            <a:r>
              <a:rPr lang="en-US" sz="1000" dirty="0" smtClean="0">
                <a:solidFill>
                  <a:schemeClr val="bg2">
                    <a:lumMod val="50000"/>
                  </a:schemeClr>
                </a:solidFill>
              </a:rPr>
              <a:t>DATEDIFF </a:t>
            </a:r>
            <a:r>
              <a:rPr lang="en-US" sz="1000" dirty="0">
                <a:solidFill>
                  <a:schemeClr val="bg2">
                    <a:lumMod val="50000"/>
                  </a:schemeClr>
                </a:solidFill>
              </a:rPr>
              <a:t>used in the SELECT statement uses the general syntax where we pass a </a:t>
            </a:r>
            <a:r>
              <a:rPr lang="en-US" sz="1000" dirty="0" err="1">
                <a:solidFill>
                  <a:schemeClr val="bg2">
                    <a:lumMod val="50000"/>
                  </a:schemeClr>
                </a:solidFill>
              </a:rPr>
              <a:t>datetime</a:t>
            </a:r>
            <a:r>
              <a:rPr lang="en-US" sz="1000" dirty="0">
                <a:solidFill>
                  <a:schemeClr val="bg2">
                    <a:lumMod val="50000"/>
                  </a:schemeClr>
                </a:solidFill>
              </a:rPr>
              <a:t> column or expression as the second and third parameter. But when we use the DATEDIFF function inside the JOIN condition, we pass the </a:t>
            </a:r>
            <a:r>
              <a:rPr lang="en-US" sz="1000" b="1" dirty="0" err="1">
                <a:solidFill>
                  <a:schemeClr val="bg2">
                    <a:lumMod val="50000"/>
                  </a:schemeClr>
                </a:solidFill>
              </a:rPr>
              <a:t>input_source</a:t>
            </a:r>
            <a:r>
              <a:rPr lang="en-US" sz="1000" b="1" dirty="0">
                <a:solidFill>
                  <a:schemeClr val="bg2">
                    <a:lumMod val="50000"/>
                  </a:schemeClr>
                </a:solidFill>
              </a:rPr>
              <a:t> name or its alias</a:t>
            </a:r>
            <a:r>
              <a:rPr lang="en-US" sz="1000" dirty="0">
                <a:solidFill>
                  <a:schemeClr val="bg2">
                    <a:lumMod val="50000"/>
                  </a:schemeClr>
                </a:solidFill>
              </a:rPr>
              <a:t>. Internally the timestamp associated for each event in that source is picked.</a:t>
            </a:r>
          </a:p>
          <a:p>
            <a:pPr lvl="0"/>
            <a:r>
              <a:rPr lang="en-US" sz="1000" i="1" dirty="0">
                <a:solidFill>
                  <a:schemeClr val="bg2">
                    <a:lumMod val="50000"/>
                  </a:schemeClr>
                </a:solidFill>
              </a:rPr>
              <a:t>You cannot use SELECT * in JOINS</a:t>
            </a:r>
            <a:endParaRPr lang="en-US" sz="1000" dirty="0">
              <a:solidFill>
                <a:schemeClr val="bg2">
                  <a:lumMod val="50000"/>
                </a:schemeClr>
              </a:solidFill>
            </a:endParaRPr>
          </a:p>
          <a:p>
            <a:r>
              <a:rPr lang="en-US" sz="1000" dirty="0" smtClean="0">
                <a:solidFill>
                  <a:schemeClr val="bg2">
                    <a:lumMod val="50000"/>
                  </a:schemeClr>
                </a:solidFill>
              </a:rPr>
              <a:t> </a:t>
            </a:r>
            <a:endParaRPr lang="en-US" sz="10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FE1C-E0AD-41AB-863C-C0D7680F71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157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bg2">
                    <a:lumMod val="50000"/>
                  </a:schemeClr>
                </a:solidFill>
                <a:effectLst/>
                <a:latin typeface="Calibri" panose="020F0502020204030204" pitchFamily="34" charset="0"/>
                <a:ea typeface="+mn-ea"/>
                <a:cs typeface="+mn-cs"/>
              </a:rPr>
              <a:t>In  this example we want to </a:t>
            </a:r>
            <a:r>
              <a:rPr lang="en-US" sz="1000" dirty="0" smtClean="0">
                <a:solidFill>
                  <a:schemeClr val="bg2">
                    <a:lumMod val="50000"/>
                  </a:schemeClr>
                </a:solidFill>
                <a:latin typeface="Calibri" panose="020F0502020204030204" pitchFamily="34" charset="0"/>
                <a:ea typeface="+mn-ea"/>
                <a:cs typeface="+mn-cs"/>
              </a:rPr>
              <a:t>report</a:t>
            </a:r>
            <a:r>
              <a:rPr lang="en-US" sz="1000" kern="1200" dirty="0" smtClean="0">
                <a:solidFill>
                  <a:schemeClr val="bg2">
                    <a:lumMod val="50000"/>
                  </a:schemeClr>
                </a:solidFill>
                <a:effectLst/>
                <a:latin typeface="Calibri" panose="020F0502020204030204" pitchFamily="34" charset="0"/>
                <a:ea typeface="+mn-ea"/>
                <a:cs typeface="+mn-cs"/>
              </a:rPr>
              <a:t> </a:t>
            </a:r>
            <a:r>
              <a:rPr lang="en-US" sz="1000" dirty="0" smtClean="0">
                <a:solidFill>
                  <a:schemeClr val="bg2">
                    <a:lumMod val="50000"/>
                  </a:schemeClr>
                </a:solidFill>
                <a:latin typeface="Calibri" panose="020F0502020204030204" pitchFamily="34" charset="0"/>
                <a:ea typeface="+mn-ea"/>
                <a:cs typeface="+mn-cs"/>
              </a:rPr>
              <a:t>the</a:t>
            </a:r>
            <a:r>
              <a:rPr lang="en-US" sz="1000" kern="1200" dirty="0" smtClean="0">
                <a:solidFill>
                  <a:schemeClr val="bg2">
                    <a:lumMod val="50000"/>
                  </a:schemeClr>
                </a:solidFill>
                <a:effectLst/>
                <a:latin typeface="Calibri" panose="020F0502020204030204" pitchFamily="34" charset="0"/>
                <a:ea typeface="+mn-ea"/>
                <a:cs typeface="+mn-cs"/>
              </a:rPr>
              <a:t> time required for cars to pass the toll (may be to assess efficiency and customer experience).</a:t>
            </a:r>
          </a:p>
          <a:p>
            <a:r>
              <a:rPr lang="en-US" sz="1000" kern="1200" dirty="0" smtClean="0">
                <a:solidFill>
                  <a:schemeClr val="bg2">
                    <a:lumMod val="50000"/>
                  </a:schemeClr>
                </a:solidFill>
                <a:effectLst/>
                <a:latin typeface="Calibri" panose="020F0502020204030204" pitchFamily="34" charset="0"/>
                <a:ea typeface="+mn-ea"/>
                <a:cs typeface="+mn-cs"/>
              </a:rPr>
              <a:t>For this we need to join </a:t>
            </a:r>
            <a:r>
              <a:rPr lang="en-US" sz="1000" kern="1200" dirty="0" err="1" smtClean="0">
                <a:solidFill>
                  <a:schemeClr val="bg2">
                    <a:lumMod val="50000"/>
                  </a:schemeClr>
                </a:solidFill>
                <a:effectLst/>
                <a:latin typeface="Calibri" panose="020F0502020204030204" pitchFamily="34" charset="0"/>
                <a:ea typeface="+mn-ea"/>
                <a:cs typeface="+mn-cs"/>
              </a:rPr>
              <a:t>EntryTime</a:t>
            </a:r>
            <a:r>
              <a:rPr lang="en-US" sz="1000" kern="1200" dirty="0" smtClean="0">
                <a:solidFill>
                  <a:schemeClr val="bg2">
                    <a:lumMod val="50000"/>
                  </a:schemeClr>
                </a:solidFill>
                <a:effectLst/>
                <a:latin typeface="Calibri" panose="020F0502020204030204" pitchFamily="34" charset="0"/>
                <a:ea typeface="+mn-ea"/>
                <a:cs typeface="+mn-cs"/>
              </a:rPr>
              <a:t> stream with the </a:t>
            </a:r>
            <a:r>
              <a:rPr lang="en-US" sz="1000" kern="1200" dirty="0" err="1" smtClean="0">
                <a:solidFill>
                  <a:schemeClr val="bg2">
                    <a:lumMod val="50000"/>
                  </a:schemeClr>
                </a:solidFill>
                <a:effectLst/>
                <a:latin typeface="Calibri" panose="020F0502020204030204" pitchFamily="34" charset="0"/>
                <a:ea typeface="+mn-ea"/>
                <a:cs typeface="+mn-cs"/>
              </a:rPr>
              <a:t>ExitTime</a:t>
            </a:r>
            <a:r>
              <a:rPr lang="en-US" sz="1000" dirty="0">
                <a:solidFill>
                  <a:schemeClr val="bg2">
                    <a:lumMod val="50000"/>
                  </a:schemeClr>
                </a:solidFill>
                <a:latin typeface="Calibri" panose="020F0502020204030204" pitchFamily="34" charset="0"/>
                <a:ea typeface="+mn-ea"/>
                <a:cs typeface="+mn-cs"/>
              </a:rPr>
              <a:t> </a:t>
            </a:r>
            <a:r>
              <a:rPr lang="en-US" sz="1000" dirty="0" smtClean="0">
                <a:solidFill>
                  <a:schemeClr val="bg2">
                    <a:lumMod val="50000"/>
                  </a:schemeClr>
                </a:solidFill>
                <a:latin typeface="Calibri" panose="020F0502020204030204" pitchFamily="34" charset="0"/>
                <a:ea typeface="+mn-ea"/>
                <a:cs typeface="+mn-cs"/>
              </a:rPr>
              <a:t>stream.</a:t>
            </a:r>
            <a:r>
              <a:rPr lang="en-US" sz="1000" kern="1200" dirty="0" smtClean="0">
                <a:solidFill>
                  <a:schemeClr val="bg2">
                    <a:lumMod val="50000"/>
                  </a:schemeClr>
                </a:solidFill>
                <a:effectLst/>
                <a:latin typeface="Calibri" panose="020F0502020204030204" pitchFamily="34" charset="0"/>
                <a:ea typeface="+mn-ea"/>
                <a:cs typeface="+mn-cs"/>
              </a:rPr>
              <a:t> We will join the two Streams using TollId and </a:t>
            </a:r>
            <a:r>
              <a:rPr lang="en-US" sz="1000" kern="1200" dirty="0" err="1" smtClean="0">
                <a:solidFill>
                  <a:schemeClr val="bg2">
                    <a:lumMod val="50000"/>
                  </a:schemeClr>
                </a:solidFill>
                <a:effectLst/>
                <a:latin typeface="Calibri" panose="020F0502020204030204" pitchFamily="34" charset="0"/>
                <a:ea typeface="+mn-ea"/>
                <a:cs typeface="+mn-cs"/>
              </a:rPr>
              <a:t>LicencePlate</a:t>
            </a:r>
            <a:r>
              <a:rPr lang="en-US" sz="1000" kern="1200" dirty="0" smtClean="0">
                <a:solidFill>
                  <a:schemeClr val="bg2">
                    <a:lumMod val="50000"/>
                  </a:schemeClr>
                </a:solidFill>
                <a:effectLst/>
                <a:latin typeface="Calibri" panose="020F0502020204030204" pitchFamily="34" charset="0"/>
                <a:ea typeface="+mn-ea"/>
                <a:cs typeface="+mn-cs"/>
              </a:rPr>
              <a:t> columns. Join operator requires specifying temporal wiggle room describing acceptable time difference between join events. We will use DATEDIFF function to specify that events should be within 15 minutes from each other. We will also apply DATEDIFF function to Exit and Entry times to compute actual time a car spends </a:t>
            </a:r>
            <a:r>
              <a:rPr lang="en-US" sz="1000" dirty="0" smtClean="0">
                <a:solidFill>
                  <a:schemeClr val="bg2">
                    <a:lumMod val="50000"/>
                  </a:schemeClr>
                </a:solidFill>
                <a:latin typeface="Calibri" panose="020F0502020204030204" pitchFamily="34" charset="0"/>
                <a:ea typeface="+mn-ea"/>
                <a:cs typeface="+mn-cs"/>
              </a:rPr>
              <a:t>going through the </a:t>
            </a:r>
            <a:r>
              <a:rPr lang="en-US" sz="1000" kern="1200" dirty="0" smtClean="0">
                <a:solidFill>
                  <a:schemeClr val="bg2">
                    <a:lumMod val="50000"/>
                  </a:schemeClr>
                </a:solidFill>
                <a:effectLst/>
                <a:latin typeface="Calibri" panose="020F0502020204030204" pitchFamily="34" charset="0"/>
                <a:ea typeface="+mn-ea"/>
                <a:cs typeface="+mn-cs"/>
              </a:rPr>
              <a:t>toll station.</a:t>
            </a:r>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8DD509-7AAD-4281-8448-1135FF7F8D9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633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solidFill>
                  <a:schemeClr val="bg2">
                    <a:lumMod val="50000"/>
                  </a:schemeClr>
                </a:solidFill>
              </a:rPr>
              <a:t>This query shows how to use the </a:t>
            </a:r>
            <a:r>
              <a:rPr lang="en-US" sz="1050" b="1" dirty="0" smtClean="0">
                <a:solidFill>
                  <a:schemeClr val="bg2">
                    <a:lumMod val="50000"/>
                  </a:schemeClr>
                </a:solidFill>
              </a:rPr>
              <a:t>LEFT OUTER JOIN </a:t>
            </a:r>
            <a:r>
              <a:rPr lang="en-US" sz="1050" dirty="0" smtClean="0">
                <a:solidFill>
                  <a:schemeClr val="bg2">
                    <a:lumMod val="50000"/>
                  </a:schemeClr>
                </a:solidFill>
              </a:rPr>
              <a:t>to find rows that </a:t>
            </a:r>
            <a:r>
              <a:rPr lang="en-US" sz="1050" b="1" dirty="0" smtClean="0">
                <a:solidFill>
                  <a:schemeClr val="bg2">
                    <a:lumMod val="50000"/>
                  </a:schemeClr>
                </a:solidFill>
              </a:rPr>
              <a:t>do not </a:t>
            </a:r>
            <a:r>
              <a:rPr lang="en-US" sz="1050" dirty="0" smtClean="0">
                <a:solidFill>
                  <a:schemeClr val="bg2">
                    <a:lumMod val="50000"/>
                  </a:schemeClr>
                </a:solidFill>
              </a:rPr>
              <a:t>match the JOIN condition. This is same as how it works in T-SQL. Otherwise the query is similar to one on the previous slide.</a:t>
            </a:r>
            <a:endParaRPr lang="en-US" sz="105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1902D-5408-4412-B00D-DEFFB9C169A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0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 </a:t>
            </a:r>
          </a:p>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64C94A-5C3A-4B46-867A-C9F3F60067D9}" type="slidenum">
              <a:rPr kumimoji="0" lang="en-US" sz="1200" b="0" i="0" u="none" strike="noStrike" kern="1200" cap="none" spc="0" normalizeH="0" baseline="0" noProof="0">
                <a:ln>
                  <a:noFill/>
                </a:ln>
                <a:solidFill>
                  <a:prstClr val="black"/>
                </a:solidFill>
                <a:effectLst/>
                <a:uLnTx/>
                <a:uFillTx/>
                <a:latin typeface="Calibri"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charset="0"/>
            </a:endParaRPr>
          </a:p>
        </p:txBody>
      </p:sp>
    </p:spTree>
    <p:extLst>
      <p:ext uri="{BB962C8B-B14F-4D97-AF65-F5344CB8AC3E}">
        <p14:creationId xmlns:p14="http://schemas.microsoft.com/office/powerpoint/2010/main" val="3876223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solidFill>
                  <a:schemeClr val="bg2">
                    <a:lumMod val="50000"/>
                  </a:schemeClr>
                </a:solidFill>
              </a:rPr>
              <a:t>This query demonstrates the use of Reference data. Reference data can be used in a SELECT DML statement. In this example we are using vehicle registration data as reference data. Reference data is not temporal in nature. ASA query language supports developing queries that use both temporal and non-temporal data </a:t>
            </a:r>
            <a:endParaRPr lang="en-US" sz="11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1902D-5408-4412-B00D-DEFFB9C169A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chemeClr val="bg2">
                    <a:lumMod val="50000"/>
                  </a:schemeClr>
                </a:solidFill>
              </a:rPr>
              <a:t>UNION</a:t>
            </a:r>
          </a:p>
          <a:p>
            <a:r>
              <a:rPr lang="en-US" sz="1000" dirty="0">
                <a:solidFill>
                  <a:schemeClr val="bg2">
                    <a:lumMod val="50000"/>
                  </a:schemeClr>
                </a:solidFill>
              </a:rPr>
              <a:t>Combines the results of two or more queries into a single result set that includes all the rows that belong to all queries in the union. The UNION operation is different from using joins that combine columns from two tables. </a:t>
            </a:r>
          </a:p>
          <a:p>
            <a:r>
              <a:rPr lang="en-US" sz="1000" dirty="0">
                <a:solidFill>
                  <a:schemeClr val="bg2">
                    <a:lumMod val="50000"/>
                  </a:schemeClr>
                </a:solidFill>
              </a:rPr>
              <a:t>The following are basic rules for combining the result sets of two queries by using UNION: </a:t>
            </a:r>
          </a:p>
          <a:p>
            <a:pPr marL="171450" lvl="0" indent="-171450">
              <a:buFont typeface="Arial" panose="020B0604020202020204" pitchFamily="34" charset="0"/>
              <a:buChar char="•"/>
            </a:pPr>
            <a:r>
              <a:rPr lang="en-US" sz="1000" dirty="0">
                <a:solidFill>
                  <a:schemeClr val="bg2">
                    <a:lumMod val="50000"/>
                  </a:schemeClr>
                </a:solidFill>
              </a:rPr>
              <a:t>The number and the order of the columns must be the same in all queries.</a:t>
            </a:r>
          </a:p>
          <a:p>
            <a:pPr marL="171450" lvl="0" indent="-171450">
              <a:buFont typeface="Arial" panose="020B0604020202020204" pitchFamily="34" charset="0"/>
              <a:buChar char="•"/>
            </a:pPr>
            <a:r>
              <a:rPr lang="en-US" sz="1000" dirty="0">
                <a:solidFill>
                  <a:schemeClr val="bg2">
                    <a:lumMod val="50000"/>
                  </a:schemeClr>
                </a:solidFill>
              </a:rPr>
              <a:t>The data types must be compatible</a:t>
            </a:r>
            <a:r>
              <a:rPr lang="en-US" sz="1000" dirty="0" smtClean="0">
                <a:solidFill>
                  <a:schemeClr val="bg2">
                    <a:lumMod val="50000"/>
                  </a:schemeClr>
                </a:solidFill>
              </a:rPr>
              <a:t>.</a:t>
            </a:r>
            <a:r>
              <a:rPr lang="en-US" sz="1000" dirty="0">
                <a:solidFill>
                  <a:schemeClr val="bg2">
                    <a:lumMod val="50000"/>
                  </a:schemeClr>
                </a:solidFill>
              </a:rPr>
              <a:t> </a:t>
            </a:r>
          </a:p>
          <a:p>
            <a:r>
              <a:rPr lang="en-US" sz="1000" b="1" dirty="0" smtClean="0">
                <a:solidFill>
                  <a:schemeClr val="bg2">
                    <a:lumMod val="50000"/>
                  </a:schemeClr>
                </a:solidFill>
              </a:rPr>
              <a:t>ALL</a:t>
            </a:r>
            <a:r>
              <a:rPr lang="en-US" sz="1000" dirty="0" smtClean="0">
                <a:solidFill>
                  <a:schemeClr val="bg2">
                    <a:lumMod val="50000"/>
                  </a:schemeClr>
                </a:solidFill>
              </a:rPr>
              <a:t> keyword</a:t>
            </a:r>
            <a:endParaRPr lang="en-US" sz="1000" dirty="0">
              <a:solidFill>
                <a:schemeClr val="bg2">
                  <a:lumMod val="50000"/>
                </a:schemeClr>
              </a:solidFill>
            </a:endParaRPr>
          </a:p>
          <a:p>
            <a:r>
              <a:rPr lang="en-US" sz="1000" dirty="0">
                <a:solidFill>
                  <a:schemeClr val="bg2">
                    <a:lumMod val="50000"/>
                  </a:schemeClr>
                </a:solidFill>
              </a:rPr>
              <a:t>Incorporates all rows into the </a:t>
            </a:r>
            <a:r>
              <a:rPr lang="en-US" sz="1000" dirty="0" smtClean="0">
                <a:solidFill>
                  <a:schemeClr val="bg2">
                    <a:lumMod val="50000"/>
                  </a:schemeClr>
                </a:solidFill>
              </a:rPr>
              <a:t>results including </a:t>
            </a:r>
            <a:r>
              <a:rPr lang="en-US" sz="1000" dirty="0">
                <a:solidFill>
                  <a:schemeClr val="bg2">
                    <a:lumMod val="50000"/>
                  </a:schemeClr>
                </a:solidFill>
              </a:rPr>
              <a:t>duplicates. If not specified, duplicate rows are removed.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32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dirty="0" smtClean="0">
                <a:solidFill>
                  <a:schemeClr val="bg2">
                    <a:lumMod val="50000"/>
                  </a:schemeClr>
                </a:solidFill>
                <a:effectLst/>
              </a:rPr>
              <a:t>Windowing (extensions to T-SQL)</a:t>
            </a:r>
          </a:p>
          <a:p>
            <a:r>
              <a:rPr lang="en-US" sz="1050" kern="1200" dirty="0" smtClean="0">
                <a:solidFill>
                  <a:schemeClr val="bg2">
                    <a:lumMod val="50000"/>
                  </a:schemeClr>
                </a:solidFill>
                <a:effectLst/>
              </a:rPr>
              <a:t>In applications that process real-time events, a common requirement is to perform some set-based computation (aggregation) or other operations over subsets of events that fall within some period of time. Because the concept of time is a fundamental necessity to complex event-processing systems, it’s important to have a simple way to work with the time component of query logic in the system. In ASA, these subsets of events are defined through windows to represent groupings by time. </a:t>
            </a:r>
            <a:r>
              <a:rPr lang="en-US" sz="1050" b="1" kern="1200" dirty="0" smtClean="0">
                <a:solidFill>
                  <a:schemeClr val="bg2">
                    <a:lumMod val="50000"/>
                  </a:schemeClr>
                </a:solidFill>
                <a:effectLst/>
              </a:rPr>
              <a:t/>
            </a:r>
            <a:br>
              <a:rPr lang="en-US" sz="1050" b="1" kern="1200" dirty="0" smtClean="0">
                <a:solidFill>
                  <a:schemeClr val="bg2">
                    <a:lumMod val="50000"/>
                  </a:schemeClr>
                </a:solidFill>
                <a:effectLst/>
              </a:rPr>
            </a:br>
            <a:r>
              <a:rPr lang="en-US" sz="1050" kern="1200" dirty="0" smtClean="0">
                <a:solidFill>
                  <a:schemeClr val="bg2">
                    <a:lumMod val="50000"/>
                  </a:schemeClr>
                </a:solidFill>
                <a:effectLst/>
              </a:rPr>
              <a:t>A window contains event data along a timeline and enables you to perform various operations against the events within that window. For example, you may want to sum the values of payload field.</a:t>
            </a:r>
            <a:br>
              <a:rPr lang="en-US" sz="1050" kern="1200" dirty="0" smtClean="0">
                <a:solidFill>
                  <a:schemeClr val="bg2">
                    <a:lumMod val="50000"/>
                  </a:schemeClr>
                </a:solidFill>
                <a:effectLst/>
              </a:rPr>
            </a:br>
            <a:r>
              <a:rPr lang="en-US" sz="1000" dirty="0" smtClean="0">
                <a:solidFill>
                  <a:schemeClr val="bg2">
                    <a:lumMod val="50000"/>
                  </a:schemeClr>
                </a:solidFill>
              </a:rPr>
              <a:t>Every </a:t>
            </a:r>
            <a:r>
              <a:rPr lang="en-US" sz="1000" dirty="0">
                <a:solidFill>
                  <a:schemeClr val="bg2">
                    <a:lumMod val="50000"/>
                  </a:schemeClr>
                </a:solidFill>
              </a:rPr>
              <a:t>window operation outputs event at the end of the window. The windows of </a:t>
            </a:r>
            <a:r>
              <a:rPr lang="en-US" sz="1000" dirty="0" smtClean="0">
                <a:solidFill>
                  <a:schemeClr val="bg2">
                    <a:lumMod val="50000"/>
                  </a:schemeClr>
                </a:solidFill>
              </a:rPr>
              <a:t>ASA </a:t>
            </a:r>
            <a:r>
              <a:rPr lang="en-US" sz="1000" dirty="0">
                <a:solidFill>
                  <a:schemeClr val="bg2">
                    <a:lumMod val="50000"/>
                  </a:schemeClr>
                </a:solidFill>
              </a:rPr>
              <a:t>are closed at the window start time and open at the window end time. For example, if you have a 5 minute window from 12:00 AM to 12:05 AM all events with timestamp greater than 12:00 AM  and up to timestamp 12:05 AM inclusive will be included within this window. The output of the window will be a single event based on the aggregate function used with a timestamp equal to the window end time.  The timestamp of the output event of the window can be projected in the SELECT statement using the </a:t>
            </a:r>
            <a:r>
              <a:rPr lang="en-US" sz="1000" dirty="0" err="1">
                <a:solidFill>
                  <a:schemeClr val="bg2">
                    <a:lumMod val="50000"/>
                  </a:schemeClr>
                </a:solidFill>
              </a:rPr>
              <a:t>System.Timestamp</a:t>
            </a:r>
            <a:r>
              <a:rPr lang="en-US" sz="1000" dirty="0">
                <a:solidFill>
                  <a:schemeClr val="bg2">
                    <a:lumMod val="50000"/>
                  </a:schemeClr>
                </a:solidFill>
              </a:rPr>
              <a:t> property using an alias. Every window automatically aligns itself to the zeroth hour. For example, a 5 minute tumbling window will align itself to (12:00-12:05] , (12:05-12:10], …</a:t>
            </a:r>
          </a:p>
          <a:p>
            <a:r>
              <a:rPr lang="en-US" sz="1000" i="1" dirty="0">
                <a:solidFill>
                  <a:schemeClr val="bg2">
                    <a:lumMod val="50000"/>
                  </a:schemeClr>
                </a:solidFill>
              </a:rPr>
              <a:t>Note: All windows should be used </a:t>
            </a:r>
            <a:r>
              <a:rPr lang="en-US" sz="1000" i="1" dirty="0" smtClean="0">
                <a:solidFill>
                  <a:schemeClr val="bg2">
                    <a:lumMod val="50000"/>
                  </a:schemeClr>
                </a:solidFill>
              </a:rPr>
              <a:t>in </a:t>
            </a:r>
            <a:r>
              <a:rPr lang="en-US" sz="1000" i="1" dirty="0">
                <a:solidFill>
                  <a:schemeClr val="bg2">
                    <a:lumMod val="50000"/>
                  </a:schemeClr>
                </a:solidFill>
              </a:rPr>
              <a:t>a GROUP BY clause</a:t>
            </a:r>
            <a:r>
              <a:rPr lang="en-US" sz="1000" i="1" dirty="0" smtClean="0">
                <a:solidFill>
                  <a:schemeClr val="bg2">
                    <a:lumMod val="50000"/>
                  </a:schemeClr>
                </a:solidFill>
              </a:rPr>
              <a:t>.</a:t>
            </a:r>
          </a:p>
          <a:p>
            <a:r>
              <a:rPr lang="en-US" sz="1000" dirty="0" smtClean="0">
                <a:solidFill>
                  <a:schemeClr val="bg2">
                    <a:lumMod val="50000"/>
                  </a:schemeClr>
                </a:solidFill>
              </a:rPr>
              <a:t>In the example, the SUM of the events in first Window = 1+5+4+6+2 = 18. </a:t>
            </a:r>
          </a:p>
          <a:p>
            <a:r>
              <a:rPr lang="en-US" sz="1000" dirty="0" smtClean="0">
                <a:solidFill>
                  <a:schemeClr val="bg2">
                    <a:lumMod val="50000"/>
                  </a:schemeClr>
                </a:solidFill>
              </a:rPr>
              <a:t>Currently all window types are of </a:t>
            </a:r>
            <a:r>
              <a:rPr lang="en-US" sz="1000" b="1" dirty="0" smtClean="0">
                <a:solidFill>
                  <a:schemeClr val="bg2">
                    <a:lumMod val="50000"/>
                  </a:schemeClr>
                </a:solidFill>
              </a:rPr>
              <a:t>fixed width</a:t>
            </a:r>
            <a:r>
              <a:rPr lang="en-US" sz="1000" dirty="0">
                <a:solidFill>
                  <a:schemeClr val="bg2">
                    <a:lumMod val="50000"/>
                  </a:schemeClr>
                </a:solidFill>
              </a:rPr>
              <a:t> </a:t>
            </a:r>
            <a:r>
              <a:rPr lang="en-US" sz="1000" dirty="0" smtClean="0">
                <a:solidFill>
                  <a:schemeClr val="bg2">
                    <a:lumMod val="50000"/>
                  </a:schemeClr>
                </a:solidFill>
              </a:rPr>
              <a:t>(</a:t>
            </a:r>
            <a:r>
              <a:rPr lang="en-US" sz="1000" b="1" dirty="0" smtClean="0">
                <a:solidFill>
                  <a:schemeClr val="bg2">
                    <a:lumMod val="50000"/>
                  </a:schemeClr>
                </a:solidFill>
              </a:rPr>
              <a:t>fixed interval</a:t>
            </a:r>
            <a:r>
              <a:rPr lang="en-US" sz="1000" dirty="0" smtClean="0">
                <a:solidFill>
                  <a:schemeClr val="bg2">
                    <a:lumMod val="50000"/>
                  </a:schemeClr>
                </a:solidFill>
              </a:rPr>
              <a:t>)</a:t>
            </a:r>
            <a:endParaRPr lang="en-US" sz="10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145C3-F74D-4BE2-904C-7125AA1DDED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5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2">
                    <a:lumMod val="50000"/>
                  </a:schemeClr>
                </a:solidFill>
              </a:rPr>
              <a:t>Tumbling windows specify a repeating, non-overlapping time interval of a fixed </a:t>
            </a:r>
            <a:r>
              <a:rPr lang="en-US" sz="1100" dirty="0" smtClean="0">
                <a:solidFill>
                  <a:schemeClr val="bg2">
                    <a:lumMod val="50000"/>
                  </a:schemeClr>
                </a:solidFill>
              </a:rPr>
              <a:t>size.</a:t>
            </a:r>
          </a:p>
          <a:p>
            <a:r>
              <a:rPr lang="en-US" sz="1100" dirty="0" smtClean="0">
                <a:solidFill>
                  <a:schemeClr val="bg2">
                    <a:lumMod val="50000"/>
                  </a:schemeClr>
                </a:solidFill>
              </a:rPr>
              <a:t>Syntax: TUMBLINGWINDOW(</a:t>
            </a:r>
            <a:r>
              <a:rPr lang="en-US" sz="1100" dirty="0" err="1" smtClean="0">
                <a:solidFill>
                  <a:schemeClr val="bg2">
                    <a:lumMod val="50000"/>
                  </a:schemeClr>
                </a:solidFill>
              </a:rPr>
              <a:t>timeunit</a:t>
            </a:r>
            <a:r>
              <a:rPr lang="en-US" sz="1100" dirty="0" smtClean="0">
                <a:solidFill>
                  <a:schemeClr val="bg2">
                    <a:lumMod val="50000"/>
                  </a:schemeClr>
                </a:solidFill>
              </a:rPr>
              <a:t>, </a:t>
            </a:r>
            <a:r>
              <a:rPr lang="en-US" sz="1100" dirty="0" err="1" smtClean="0">
                <a:solidFill>
                  <a:schemeClr val="bg2">
                    <a:lumMod val="50000"/>
                  </a:schemeClr>
                </a:solidFill>
              </a:rPr>
              <a:t>windowsize</a:t>
            </a:r>
            <a:r>
              <a:rPr lang="en-US" sz="1100" dirty="0" smtClean="0">
                <a:solidFill>
                  <a:schemeClr val="bg2">
                    <a:lumMod val="50000"/>
                  </a:schemeClr>
                </a:solidFill>
              </a:rPr>
              <a:t>)</a:t>
            </a:r>
          </a:p>
          <a:p>
            <a:r>
              <a:rPr lang="en-US" sz="1100" dirty="0" err="1" smtClean="0">
                <a:solidFill>
                  <a:schemeClr val="bg2">
                    <a:lumMod val="50000"/>
                  </a:schemeClr>
                </a:solidFill>
              </a:rPr>
              <a:t>Timeunit</a:t>
            </a:r>
            <a:r>
              <a:rPr lang="en-US" sz="1100" dirty="0" smtClean="0">
                <a:solidFill>
                  <a:schemeClr val="bg2">
                    <a:lumMod val="50000"/>
                  </a:schemeClr>
                </a:solidFill>
              </a:rPr>
              <a:t> – day, hour, minute, second, millisecond, microsecond, nanosecond.</a:t>
            </a:r>
          </a:p>
          <a:p>
            <a:r>
              <a:rPr lang="en-US" sz="1100" dirty="0" err="1" smtClean="0">
                <a:solidFill>
                  <a:schemeClr val="bg2">
                    <a:lumMod val="50000"/>
                  </a:schemeClr>
                </a:solidFill>
              </a:rPr>
              <a:t>Windowsize</a:t>
            </a:r>
            <a:r>
              <a:rPr lang="en-US" sz="1100" dirty="0" smtClean="0">
                <a:solidFill>
                  <a:schemeClr val="bg2">
                    <a:lumMod val="50000"/>
                  </a:schemeClr>
                </a:solidFill>
              </a:rPr>
              <a:t> – a </a:t>
            </a:r>
            <a:r>
              <a:rPr lang="en-US" sz="1100" dirty="0" err="1" smtClean="0">
                <a:solidFill>
                  <a:schemeClr val="bg2">
                    <a:lumMod val="50000"/>
                  </a:schemeClr>
                </a:solidFill>
              </a:rPr>
              <a:t>bigInteger</a:t>
            </a:r>
            <a:r>
              <a:rPr lang="en-US" sz="1100" dirty="0" smtClean="0">
                <a:solidFill>
                  <a:schemeClr val="bg2">
                    <a:lumMod val="50000"/>
                  </a:schemeClr>
                </a:solidFill>
              </a:rPr>
              <a:t>  that described the size (width) of a window.</a:t>
            </a:r>
          </a:p>
          <a:p>
            <a:r>
              <a:rPr lang="en-US" sz="1100" dirty="0" smtClean="0">
                <a:solidFill>
                  <a:schemeClr val="bg2">
                    <a:lumMod val="50000"/>
                  </a:schemeClr>
                </a:solidFill>
              </a:rPr>
              <a:t>Note that because tumbling windows are non-overlapping each event can only belong to one tumbling window.</a:t>
            </a:r>
          </a:p>
          <a:p>
            <a:r>
              <a:rPr lang="en-US" sz="1100" dirty="0" smtClean="0">
                <a:solidFill>
                  <a:schemeClr val="bg2">
                    <a:lumMod val="50000"/>
                  </a:schemeClr>
                </a:solidFill>
              </a:rPr>
              <a:t>The query just counts the numbers of vehicles passing the toll station every 20 seconds, grouped by Toll Id.</a:t>
            </a:r>
            <a:endParaRPr lang="en-US" sz="11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605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To get a finer granularity of time, we can use a generalized version of tumbling window, called </a:t>
            </a:r>
            <a:r>
              <a:rPr lang="en-US" sz="1000" b="1" dirty="0">
                <a:solidFill>
                  <a:schemeClr val="bg2">
                    <a:lumMod val="50000"/>
                  </a:schemeClr>
                </a:solidFill>
              </a:rPr>
              <a:t>Hopping Window. </a:t>
            </a:r>
            <a:r>
              <a:rPr lang="en-US" sz="1000" dirty="0">
                <a:solidFill>
                  <a:schemeClr val="bg2">
                    <a:lumMod val="50000"/>
                  </a:schemeClr>
                </a:solidFill>
              </a:rPr>
              <a:t>Hopping windows are windows that "hop" forward in time by a fixed period. The window is defined by two time spans: the hop size H and the window size S. For every H time unit, a new window of size S is created. The tumbling window is a special case of a hopping window where the hop size is equal to the window size. </a:t>
            </a:r>
            <a:endParaRPr lang="en-US" sz="1000" dirty="0" smtClean="0">
              <a:solidFill>
                <a:schemeClr val="bg2">
                  <a:lumMod val="50000"/>
                </a:schemeClr>
              </a:solidFill>
            </a:endParaRPr>
          </a:p>
          <a:p>
            <a:r>
              <a:rPr lang="en-US" sz="1000" b="1" dirty="0">
                <a:solidFill>
                  <a:schemeClr val="bg2">
                    <a:lumMod val="50000"/>
                  </a:schemeClr>
                </a:solidFill>
              </a:rPr>
              <a:t>Syntax</a:t>
            </a:r>
            <a:r>
              <a:rPr lang="en-US" sz="1000" dirty="0">
                <a:solidFill>
                  <a:schemeClr val="bg2">
                    <a:lumMod val="50000"/>
                  </a:schemeClr>
                </a:solidFill>
              </a:rPr>
              <a:t> </a:t>
            </a:r>
          </a:p>
          <a:p>
            <a:r>
              <a:rPr lang="en-US" sz="1000" dirty="0">
                <a:solidFill>
                  <a:schemeClr val="bg2">
                    <a:lumMod val="50000"/>
                  </a:schemeClr>
                </a:solidFill>
              </a:rPr>
              <a:t>HOPPINGWINDOW (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r>
              <a:rPr lang="en-US" sz="1000" dirty="0" err="1">
                <a:solidFill>
                  <a:schemeClr val="bg2">
                    <a:lumMod val="50000"/>
                  </a:schemeClr>
                </a:solidFill>
              </a:rPr>
              <a:t>hopsize</a:t>
            </a:r>
            <a:r>
              <a:rPr lang="en-US" sz="1000" dirty="0">
                <a:solidFill>
                  <a:schemeClr val="bg2">
                    <a:lumMod val="50000"/>
                  </a:schemeClr>
                </a:solidFill>
              </a:rPr>
              <a:t> )  </a:t>
            </a:r>
            <a:endParaRPr lang="en-US" sz="1000" dirty="0" smtClean="0">
              <a:solidFill>
                <a:schemeClr val="bg2">
                  <a:lumMod val="50000"/>
                </a:schemeClr>
              </a:solidFill>
            </a:endParaRPr>
          </a:p>
          <a:p>
            <a:r>
              <a:rPr lang="en-US" sz="1000" dirty="0" smtClean="0">
                <a:solidFill>
                  <a:schemeClr val="bg2">
                    <a:lumMod val="50000"/>
                  </a:schemeClr>
                </a:solidFill>
              </a:rPr>
              <a:t>HOPPINGWINDOW </a:t>
            </a:r>
            <a:r>
              <a:rPr lang="en-US" sz="1000" dirty="0">
                <a:solidFill>
                  <a:schemeClr val="bg2">
                    <a:lumMod val="50000"/>
                  </a:schemeClr>
                </a:solidFill>
              </a:rPr>
              <a:t>( Duration(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 Hop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 </a:t>
            </a:r>
            <a:endParaRPr lang="en-US" sz="1000" dirty="0" smtClean="0">
              <a:solidFill>
                <a:schemeClr val="bg2">
                  <a:lumMod val="50000"/>
                </a:schemeClr>
              </a:solidFill>
            </a:endParaRPr>
          </a:p>
          <a:p>
            <a:r>
              <a:rPr lang="en-US" sz="1000" i="1" dirty="0" smtClean="0">
                <a:solidFill>
                  <a:schemeClr val="bg2">
                    <a:lumMod val="50000"/>
                  </a:schemeClr>
                </a:solidFill>
              </a:rPr>
              <a:t>Note</a:t>
            </a:r>
            <a:r>
              <a:rPr lang="en-US" sz="1000" i="1" dirty="0">
                <a:solidFill>
                  <a:schemeClr val="bg2">
                    <a:lumMod val="50000"/>
                  </a:schemeClr>
                </a:solidFill>
              </a:rPr>
              <a:t>: The Hopping Window can be used in the above two ways. If the </a:t>
            </a:r>
            <a:r>
              <a:rPr lang="en-US" sz="1000" i="1" dirty="0" err="1">
                <a:solidFill>
                  <a:schemeClr val="bg2">
                    <a:lumMod val="50000"/>
                  </a:schemeClr>
                </a:solidFill>
              </a:rPr>
              <a:t>windowsize</a:t>
            </a:r>
            <a:r>
              <a:rPr lang="en-US" sz="1000" i="1" dirty="0">
                <a:solidFill>
                  <a:schemeClr val="bg2">
                    <a:lumMod val="50000"/>
                  </a:schemeClr>
                </a:solidFill>
              </a:rPr>
              <a:t> and the </a:t>
            </a:r>
            <a:r>
              <a:rPr lang="en-US" sz="1000" i="1" dirty="0" err="1">
                <a:solidFill>
                  <a:schemeClr val="bg2">
                    <a:lumMod val="50000"/>
                  </a:schemeClr>
                </a:solidFill>
              </a:rPr>
              <a:t>hopsize</a:t>
            </a:r>
            <a:r>
              <a:rPr lang="en-US" sz="1000" i="1" dirty="0">
                <a:solidFill>
                  <a:schemeClr val="bg2">
                    <a:lumMod val="50000"/>
                  </a:schemeClr>
                </a:solidFill>
              </a:rPr>
              <a:t> has the same </a:t>
            </a:r>
            <a:r>
              <a:rPr lang="en-US" sz="1000" i="1" dirty="0" err="1">
                <a:solidFill>
                  <a:schemeClr val="bg2">
                    <a:lumMod val="50000"/>
                  </a:schemeClr>
                </a:solidFill>
              </a:rPr>
              <a:t>timeunit</a:t>
            </a:r>
            <a:r>
              <a:rPr lang="en-US" sz="1000" i="1" dirty="0">
                <a:solidFill>
                  <a:schemeClr val="bg2">
                    <a:lumMod val="50000"/>
                  </a:schemeClr>
                </a:solidFill>
              </a:rPr>
              <a:t>, you can use it without the Duration and Hop functions. </a:t>
            </a:r>
            <a:endParaRPr lang="en-US" sz="1000" i="1" dirty="0" smtClean="0">
              <a:solidFill>
                <a:schemeClr val="bg2">
                  <a:lumMod val="50000"/>
                </a:schemeClr>
              </a:solidFill>
            </a:endParaRPr>
          </a:p>
          <a:p>
            <a:r>
              <a:rPr lang="en-US" sz="1000" i="1" dirty="0" smtClean="0">
                <a:solidFill>
                  <a:schemeClr val="bg2">
                    <a:lumMod val="50000"/>
                  </a:schemeClr>
                </a:solidFill>
              </a:rPr>
              <a:t>The </a:t>
            </a:r>
            <a:r>
              <a:rPr lang="en-US" sz="1000" i="1" dirty="0">
                <a:solidFill>
                  <a:schemeClr val="bg2">
                    <a:lumMod val="50000"/>
                  </a:schemeClr>
                </a:solidFill>
              </a:rPr>
              <a:t>Duration function can also be used with other types of windows to specify the window size</a:t>
            </a:r>
            <a:endParaRPr lang="en-US" sz="1000" dirty="0">
              <a:solidFill>
                <a:schemeClr val="bg2">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90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A Sliding window is a fixed length window which moves forward by an (€) epsilon and produces an output only during the occurrence of an event. An epsilon is one hundredth of a </a:t>
            </a:r>
            <a:r>
              <a:rPr lang="en-US" sz="1000" dirty="0" smtClean="0">
                <a:solidFill>
                  <a:schemeClr val="bg2">
                    <a:lumMod val="50000"/>
                  </a:schemeClr>
                </a:solidFill>
              </a:rPr>
              <a:t>nanosecond.</a:t>
            </a:r>
          </a:p>
          <a:p>
            <a:r>
              <a:rPr lang="en-US" sz="1000" b="1" dirty="0">
                <a:solidFill>
                  <a:schemeClr val="bg2">
                    <a:lumMod val="50000"/>
                  </a:schemeClr>
                </a:solidFill>
              </a:rPr>
              <a:t>Syntax</a:t>
            </a:r>
            <a:r>
              <a:rPr lang="en-US" sz="1000" dirty="0">
                <a:solidFill>
                  <a:schemeClr val="bg2">
                    <a:lumMod val="50000"/>
                  </a:schemeClr>
                </a:solidFill>
              </a:rPr>
              <a:t> </a:t>
            </a:r>
            <a:endParaRPr lang="en-US" sz="1000" dirty="0" smtClean="0">
              <a:solidFill>
                <a:schemeClr val="bg2">
                  <a:lumMod val="50000"/>
                </a:schemeClr>
              </a:solidFill>
            </a:endParaRPr>
          </a:p>
          <a:p>
            <a:r>
              <a:rPr lang="en-US" sz="1000" dirty="0" smtClean="0">
                <a:solidFill>
                  <a:schemeClr val="bg2">
                    <a:lumMod val="50000"/>
                  </a:schemeClr>
                </a:solidFill>
              </a:rPr>
              <a:t>SLIDINGWINDOW </a:t>
            </a:r>
            <a:r>
              <a:rPr lang="en-US" sz="1000" dirty="0">
                <a:solidFill>
                  <a:schemeClr val="bg2">
                    <a:lumMod val="50000"/>
                  </a:schemeClr>
                </a:solidFill>
              </a:rPr>
              <a:t>( </a:t>
            </a:r>
            <a:r>
              <a:rPr lang="en-US" sz="1000" dirty="0" err="1">
                <a:solidFill>
                  <a:schemeClr val="bg2">
                    <a:lumMod val="50000"/>
                  </a:schemeClr>
                </a:solidFill>
              </a:rPr>
              <a:t>timeunit</a:t>
            </a:r>
            <a:r>
              <a:rPr lang="en-US" sz="1000" dirty="0">
                <a:solidFill>
                  <a:schemeClr val="bg2">
                    <a:lumMod val="50000"/>
                  </a:schemeClr>
                </a:solidFill>
              </a:rPr>
              <a:t>  , </a:t>
            </a:r>
            <a:r>
              <a:rPr lang="en-US" sz="1000" dirty="0" err="1">
                <a:solidFill>
                  <a:schemeClr val="bg2">
                    <a:lumMod val="50000"/>
                  </a:schemeClr>
                </a:solidFill>
              </a:rPr>
              <a:t>windowsize</a:t>
            </a:r>
            <a:r>
              <a:rPr lang="en-US" sz="1000" dirty="0">
                <a:solidFill>
                  <a:schemeClr val="bg2">
                    <a:lumMod val="50000"/>
                  </a:schemeClr>
                </a:solidFill>
              </a:rPr>
              <a:t> </a:t>
            </a:r>
            <a:r>
              <a:rPr lang="en-US" sz="1000" dirty="0" smtClean="0">
                <a:solidFill>
                  <a:schemeClr val="bg2">
                    <a:lumMod val="50000"/>
                  </a:schemeClr>
                </a:solidFill>
              </a:rPr>
              <a:t>)</a:t>
            </a:r>
          </a:p>
          <a:p>
            <a:r>
              <a:rPr lang="en-US" sz="1000" dirty="0" smtClean="0">
                <a:solidFill>
                  <a:schemeClr val="bg2">
                    <a:lumMod val="50000"/>
                  </a:schemeClr>
                </a:solidFill>
              </a:rPr>
              <a:t>SLIDINGWINDOW(DURATION(</a:t>
            </a:r>
            <a:r>
              <a:rPr lang="en-US" sz="1000" dirty="0" err="1" smtClean="0">
                <a:solidFill>
                  <a:schemeClr val="bg2">
                    <a:lumMod val="50000"/>
                  </a:schemeClr>
                </a:solidFill>
              </a:rPr>
              <a:t>timeunit</a:t>
            </a:r>
            <a:r>
              <a:rPr lang="en-US" sz="1000" dirty="0" smtClean="0">
                <a:solidFill>
                  <a:schemeClr val="bg2">
                    <a:lumMod val="50000"/>
                  </a:schemeClr>
                </a:solidFill>
              </a:rPr>
              <a:t>, </a:t>
            </a:r>
            <a:r>
              <a:rPr lang="en-US" sz="1000" dirty="0" err="1" smtClean="0">
                <a:solidFill>
                  <a:schemeClr val="bg2">
                    <a:lumMod val="50000"/>
                  </a:schemeClr>
                </a:solidFill>
              </a:rPr>
              <a:t>windowsize</a:t>
            </a:r>
            <a:r>
              <a:rPr lang="en-US" sz="1000" dirty="0" smtClean="0">
                <a:solidFill>
                  <a:schemeClr val="bg2">
                    <a:lumMod val="50000"/>
                  </a:schemeClr>
                </a:solidFill>
              </a:rPr>
              <a:t>), Hop(</a:t>
            </a:r>
            <a:r>
              <a:rPr lang="en-US" sz="1000" dirty="0" err="1" smtClean="0">
                <a:solidFill>
                  <a:schemeClr val="bg2">
                    <a:lumMod val="50000"/>
                  </a:schemeClr>
                </a:solidFill>
              </a:rPr>
              <a:t>timeunit</a:t>
            </a:r>
            <a:r>
              <a:rPr lang="en-US" sz="1000" dirty="0" smtClean="0">
                <a:solidFill>
                  <a:schemeClr val="bg2">
                    <a:lumMod val="50000"/>
                  </a:schemeClr>
                </a:solidFill>
              </a:rPr>
              <a:t>, </a:t>
            </a:r>
            <a:r>
              <a:rPr lang="en-US" sz="1000" dirty="0" err="1" smtClean="0">
                <a:solidFill>
                  <a:schemeClr val="bg2">
                    <a:lumMod val="50000"/>
                  </a:schemeClr>
                </a:solidFill>
              </a:rPr>
              <a:t>windowsize</a:t>
            </a:r>
            <a:r>
              <a:rPr lang="en-US" sz="1000" dirty="0" smtClean="0">
                <a:solidFill>
                  <a:schemeClr val="bg2">
                    <a:lumMod val="50000"/>
                  </a:schemeClr>
                </a:solidFill>
              </a:rPr>
              <a:t>))</a:t>
            </a:r>
            <a:endParaRPr lang="en-US" sz="1000" dirty="0">
              <a:solidFill>
                <a:schemeClr val="bg2">
                  <a:lumMod val="50000"/>
                </a:schemeClr>
              </a:solidFill>
            </a:endParaRPr>
          </a:p>
          <a:p>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69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2">
                    <a:lumMod val="50000"/>
                  </a:schemeClr>
                </a:solidFill>
              </a:rPr>
              <a:t>S</a:t>
            </a:r>
            <a:r>
              <a:rPr lang="en-US" sz="1050" dirty="0">
                <a:solidFill>
                  <a:schemeClr val="bg2">
                    <a:lumMod val="50000"/>
                  </a:schemeClr>
                </a:solidFill>
              </a:rPr>
              <a:t>pecifies a temporary named result set which can be referenced by a FROM clause in the query. This is defined within the execution scope of a single SELECT statement. </a:t>
            </a:r>
          </a:p>
          <a:p>
            <a:r>
              <a:rPr lang="en-US" sz="1050" b="1" dirty="0" smtClean="0">
                <a:solidFill>
                  <a:schemeClr val="bg2">
                    <a:lumMod val="50000"/>
                  </a:schemeClr>
                </a:solidFill>
              </a:rPr>
              <a:t>Syntax</a:t>
            </a:r>
            <a:endParaRPr lang="en-US" sz="1050" dirty="0">
              <a:solidFill>
                <a:schemeClr val="bg2">
                  <a:lumMod val="50000"/>
                </a:schemeClr>
              </a:solidFill>
            </a:endParaRPr>
          </a:p>
          <a:p>
            <a:r>
              <a:rPr lang="en-US" sz="1050" dirty="0">
                <a:solidFill>
                  <a:schemeClr val="bg2">
                    <a:lumMod val="50000"/>
                  </a:schemeClr>
                </a:solidFill>
              </a:rPr>
              <a:t>[ WITH &lt;</a:t>
            </a:r>
            <a:r>
              <a:rPr lang="en-US" sz="1050" dirty="0" err="1">
                <a:solidFill>
                  <a:schemeClr val="bg2">
                    <a:lumMod val="50000"/>
                  </a:schemeClr>
                </a:solidFill>
              </a:rPr>
              <a:t>result_set_name</a:t>
            </a:r>
            <a:r>
              <a:rPr lang="en-US" sz="1050" dirty="0" smtClean="0">
                <a:solidFill>
                  <a:schemeClr val="bg2">
                    <a:lumMod val="50000"/>
                  </a:schemeClr>
                </a:solidFill>
              </a:rPr>
              <a:t>&gt;]</a:t>
            </a:r>
            <a:endParaRPr lang="en-US" sz="1050" dirty="0">
              <a:solidFill>
                <a:schemeClr val="bg2">
                  <a:lumMod val="50000"/>
                </a:schemeClr>
              </a:solidFill>
            </a:endParaRPr>
          </a:p>
          <a:p>
            <a:r>
              <a:rPr lang="en-US" sz="1050" dirty="0">
                <a:solidFill>
                  <a:schemeClr val="bg2">
                    <a:lumMod val="50000"/>
                  </a:schemeClr>
                </a:solidFill>
              </a:rPr>
              <a:t>AS</a:t>
            </a:r>
          </a:p>
          <a:p>
            <a:r>
              <a:rPr lang="en-US" sz="1050" dirty="0" smtClean="0">
                <a:solidFill>
                  <a:schemeClr val="bg2">
                    <a:lumMod val="50000"/>
                  </a:schemeClr>
                </a:solidFill>
              </a:rPr>
              <a:t>( </a:t>
            </a:r>
            <a:r>
              <a:rPr lang="en-US" sz="1050" dirty="0" err="1">
                <a:solidFill>
                  <a:schemeClr val="bg2">
                    <a:lumMod val="50000"/>
                  </a:schemeClr>
                </a:solidFill>
              </a:rPr>
              <a:t>SELECT_query_definition</a:t>
            </a:r>
            <a:r>
              <a:rPr lang="en-US" sz="1050" dirty="0">
                <a:solidFill>
                  <a:schemeClr val="bg2">
                    <a:lumMod val="50000"/>
                  </a:schemeClr>
                </a:solidFill>
              </a:rPr>
              <a:t> </a:t>
            </a:r>
            <a:r>
              <a:rPr lang="en-US" sz="1050" dirty="0" smtClean="0">
                <a:solidFill>
                  <a:schemeClr val="bg2">
                    <a:lumMod val="50000"/>
                  </a:schemeClr>
                </a:solidFill>
              </a:rPr>
              <a:t>)</a:t>
            </a:r>
            <a:endParaRPr lang="en-US" sz="1050" b="1" dirty="0">
              <a:solidFill>
                <a:schemeClr val="bg2">
                  <a:lumMod val="50000"/>
                </a:schemeClr>
              </a:solidFill>
            </a:endParaRPr>
          </a:p>
          <a:p>
            <a:r>
              <a:rPr lang="en-US" sz="1050" b="1" dirty="0" err="1" smtClean="0">
                <a:solidFill>
                  <a:schemeClr val="bg2">
                    <a:lumMod val="50000"/>
                  </a:schemeClr>
                </a:solidFill>
              </a:rPr>
              <a:t>result_set_name</a:t>
            </a:r>
            <a:r>
              <a:rPr lang="en-US" sz="1050" b="1" dirty="0" smtClean="0">
                <a:solidFill>
                  <a:schemeClr val="bg2">
                    <a:lumMod val="50000"/>
                  </a:schemeClr>
                </a:solidFill>
              </a:rPr>
              <a:t>: </a:t>
            </a:r>
            <a:r>
              <a:rPr lang="en-US" sz="1050" dirty="0" smtClean="0">
                <a:solidFill>
                  <a:schemeClr val="bg2">
                    <a:lumMod val="50000"/>
                  </a:schemeClr>
                </a:solidFill>
              </a:rPr>
              <a:t>Is </a:t>
            </a:r>
            <a:r>
              <a:rPr lang="en-US" sz="1050" dirty="0">
                <a:solidFill>
                  <a:schemeClr val="bg2">
                    <a:lumMod val="50000"/>
                  </a:schemeClr>
                </a:solidFill>
              </a:rPr>
              <a:t>the name of the temporary result-set which can be referenced by a FROM clause of a SELECT statement. This name must be different from the name of any other </a:t>
            </a:r>
            <a:r>
              <a:rPr lang="en-US" sz="1050" dirty="0" err="1">
                <a:solidFill>
                  <a:schemeClr val="bg2">
                    <a:lumMod val="50000"/>
                  </a:schemeClr>
                </a:solidFill>
              </a:rPr>
              <a:t>result_set_name</a:t>
            </a:r>
            <a:r>
              <a:rPr lang="en-US" sz="1050" dirty="0">
                <a:solidFill>
                  <a:schemeClr val="bg2">
                    <a:lumMod val="50000"/>
                  </a:schemeClr>
                </a:solidFill>
              </a:rPr>
              <a:t> defined within the scope of the query.</a:t>
            </a:r>
          </a:p>
          <a:p>
            <a:r>
              <a:rPr lang="en-US" sz="1050" b="1" dirty="0" err="1" smtClean="0">
                <a:solidFill>
                  <a:schemeClr val="bg2">
                    <a:lumMod val="50000"/>
                  </a:schemeClr>
                </a:solidFill>
              </a:rPr>
              <a:t>SELECT_query_definition</a:t>
            </a:r>
            <a:r>
              <a:rPr lang="en-US" sz="1050" dirty="0">
                <a:solidFill>
                  <a:schemeClr val="bg2">
                    <a:lumMod val="50000"/>
                  </a:schemeClr>
                </a:solidFill>
              </a:rPr>
              <a:t>:</a:t>
            </a:r>
            <a:r>
              <a:rPr lang="en-US" sz="1050" dirty="0" smtClean="0">
                <a:solidFill>
                  <a:schemeClr val="bg2">
                    <a:lumMod val="50000"/>
                  </a:schemeClr>
                </a:solidFill>
              </a:rPr>
              <a:t> specifies </a:t>
            </a:r>
            <a:r>
              <a:rPr lang="en-US" sz="1050" dirty="0">
                <a:solidFill>
                  <a:schemeClr val="bg2">
                    <a:lumMod val="50000"/>
                  </a:schemeClr>
                </a:solidFill>
              </a:rPr>
              <a:t>a SELECT statement whose result set populates the </a:t>
            </a:r>
            <a:r>
              <a:rPr lang="en-US" sz="1050" dirty="0" err="1">
                <a:solidFill>
                  <a:schemeClr val="bg2">
                    <a:lumMod val="50000"/>
                  </a:schemeClr>
                </a:solidFill>
              </a:rPr>
              <a:t>result_set_name</a:t>
            </a:r>
            <a:r>
              <a:rPr lang="en-US" sz="1050" dirty="0" smtClean="0">
                <a:solidFill>
                  <a:schemeClr val="bg2">
                    <a:lumMod val="50000"/>
                  </a:schemeClr>
                </a:solidFill>
              </a:rPr>
              <a:t>.</a:t>
            </a:r>
            <a:r>
              <a:rPr lang="en-US" sz="1100" dirty="0" smtClean="0">
                <a:solidFill>
                  <a:schemeClr val="bg2">
                    <a:lumMod val="50000"/>
                  </a:schemeClr>
                </a:solidFill>
              </a:rPr>
              <a:t> </a:t>
            </a:r>
          </a:p>
          <a:p>
            <a:r>
              <a:rPr lang="en-US" sz="1100" b="1" dirty="0">
                <a:solidFill>
                  <a:schemeClr val="bg2">
                    <a:lumMod val="50000"/>
                  </a:schemeClr>
                </a:solidFill>
              </a:rPr>
              <a:t>Note: </a:t>
            </a:r>
            <a:r>
              <a:rPr lang="en-US" sz="1100" dirty="0">
                <a:solidFill>
                  <a:schemeClr val="bg2">
                    <a:lumMod val="50000"/>
                  </a:schemeClr>
                </a:solidFill>
              </a:rPr>
              <a:t>WITH has a special use with respect to </a:t>
            </a:r>
            <a:r>
              <a:rPr lang="en-US" sz="1100" b="1" dirty="0">
                <a:solidFill>
                  <a:schemeClr val="bg2">
                    <a:lumMod val="50000"/>
                  </a:schemeClr>
                </a:solidFill>
              </a:rPr>
              <a:t>scaling out </a:t>
            </a:r>
            <a:r>
              <a:rPr lang="en-US" sz="1100" dirty="0">
                <a:solidFill>
                  <a:schemeClr val="bg2">
                    <a:lumMod val="50000"/>
                  </a:schemeClr>
                </a:solidFill>
              </a:rPr>
              <a:t>queries. It can be used to define multiple steps that can be executed in parallel. The example query defines two steps. </a:t>
            </a:r>
            <a:r>
              <a:rPr lang="en-US" sz="1100" dirty="0" smtClean="0">
                <a:solidFill>
                  <a:schemeClr val="bg2">
                    <a:lumMod val="50000"/>
                  </a:schemeClr>
                </a:solidFill>
              </a:rPr>
              <a:t>Creating more steps enables more Streaming Units to be assigned to a query. More about Streaming Units later.</a:t>
            </a:r>
            <a:endParaRPr lang="en-US" sz="1100" dirty="0">
              <a:solidFill>
                <a:schemeClr val="bg2">
                  <a:lumMod val="50000"/>
                </a:schemeClr>
              </a:solidFill>
            </a:endParaRPr>
          </a:p>
          <a:p>
            <a:endParaRPr lang="en-US" sz="11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D2AB0-D522-440D-BF2D-EC7B965A60E8}"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093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accent2">
                    <a:lumMod val="50000"/>
                  </a:schemeClr>
                </a:solidFill>
              </a:rPr>
              <a:t>Speaker Notes:</a:t>
            </a:r>
          </a:p>
          <a:p>
            <a:r>
              <a:rPr lang="en-US" dirty="0" smtClean="0">
                <a:solidFill>
                  <a:schemeClr val="bg2">
                    <a:lumMod val="75000"/>
                  </a:schemeClr>
                </a:solidFill>
              </a:rPr>
              <a:t>To recap we have so far covered how to add inputs to a Job and develop a query to process the incoming events. Now we will see how to add an output to store the results.</a:t>
            </a:r>
            <a:endParaRPr lang="en-US" dirty="0">
              <a:solidFill>
                <a:schemeClr val="bg2">
                  <a:lumMod val="7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253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050" dirty="0" smtClean="0">
                <a:solidFill>
                  <a:schemeClr val="bg2">
                    <a:lumMod val="50000"/>
                  </a:schemeClr>
                </a:solidFill>
              </a:rPr>
              <a:t>The Azure portal provides wizards to guide the user through the processing of add an output. The process for adding outputs to a Job is similar to that of adding inputs. The wizard collects all the information required to connect and store the results in the </a:t>
            </a:r>
            <a:r>
              <a:rPr lang="en-US" sz="1050" dirty="0" err="1" smtClean="0">
                <a:solidFill>
                  <a:schemeClr val="bg2">
                    <a:lumMod val="50000"/>
                  </a:schemeClr>
                </a:solidFill>
              </a:rPr>
              <a:t>ouptput</a:t>
            </a:r>
            <a:r>
              <a:rPr lang="en-US" sz="1050" dirty="0" smtClean="0">
                <a:solidFill>
                  <a:schemeClr val="bg2">
                    <a:lumMod val="50000"/>
                  </a:schemeClr>
                </a:solidFill>
              </a:rPr>
              <a:t>.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050" dirty="0" smtClean="0">
                <a:solidFill>
                  <a:schemeClr val="bg2">
                    <a:lumMod val="50000"/>
                  </a:schemeClr>
                </a:solidFill>
              </a:rPr>
              <a:t>In addition to Blob Storage and Event Hubs, ASA also supports storing the results in an </a:t>
            </a:r>
            <a:r>
              <a:rPr lang="en-US" sz="1050" b="1" dirty="0" smtClean="0">
                <a:solidFill>
                  <a:schemeClr val="bg2">
                    <a:lumMod val="50000"/>
                  </a:schemeClr>
                </a:solidFill>
              </a:rPr>
              <a:t>Azure SQL Database</a:t>
            </a:r>
            <a:r>
              <a:rPr lang="en-US" sz="1050" dirty="0" smtClean="0">
                <a:solidFill>
                  <a:schemeClr val="bg2">
                    <a:lumMod val="50000"/>
                  </a:schemeClr>
                </a:solidFill>
              </a:rPr>
              <a:t>. Note that when you use an Azure SQL database the schema of the result event and the Azure SQL database table must be compatible.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050" dirty="0" smtClean="0">
                <a:solidFill>
                  <a:schemeClr val="bg2">
                    <a:lumMod val="50000"/>
                  </a:schemeClr>
                </a:solidFill>
              </a:rPr>
              <a:t>Just as with inputs you have to define the serialization formats for blob storage and event hubs. The three supported formats are </a:t>
            </a:r>
            <a:r>
              <a:rPr lang="en-US" sz="1050" b="1" dirty="0" smtClean="0">
                <a:solidFill>
                  <a:schemeClr val="bg2">
                    <a:lumMod val="50000"/>
                  </a:schemeClr>
                </a:solidFill>
              </a:rPr>
              <a:t>CSV, JSON and Avro</a:t>
            </a:r>
            <a:r>
              <a:rPr lang="en-US" sz="1050" dirty="0" smtClean="0">
                <a:solidFill>
                  <a:schemeClr val="bg2">
                    <a:lumMod val="50000"/>
                  </a:schemeClr>
                </a:solidFill>
              </a:rPr>
              <a:t>. Utf-8 is the supported encoding format.</a:t>
            </a:r>
          </a:p>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dirty="0" smtClean="0">
              <a:solidFill>
                <a:schemeClr val="bg2">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311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accent2">
                    <a:lumMod val="50000"/>
                  </a:schemeClr>
                </a:solidFill>
              </a:rPr>
              <a:t>Speaker Notes</a:t>
            </a:r>
          </a:p>
          <a:p>
            <a:r>
              <a:rPr lang="en-US" sz="1000" dirty="0" smtClean="0">
                <a:solidFill>
                  <a:schemeClr val="bg2">
                    <a:lumMod val="50000"/>
                  </a:schemeClr>
                </a:solidFill>
              </a:rPr>
              <a:t>Now that the inputs and an output have been added to the Job and the query has been developed the Job can be started. The Job can be started by just clicking on the start button. It usually takes a few minutes for the Job to start and get ready to process the input. You can check the status of a job by looking at the operation logs (covered later).</a:t>
            </a:r>
          </a:p>
          <a:p>
            <a:r>
              <a:rPr lang="en-US" sz="1000" dirty="0" smtClean="0">
                <a:solidFill>
                  <a:schemeClr val="bg2">
                    <a:lumMod val="50000"/>
                  </a:schemeClr>
                </a:solidFill>
              </a:rPr>
              <a:t>However before you start a job you will want to specify a couple of policies on how the job should handle </a:t>
            </a:r>
            <a:r>
              <a:rPr lang="en-US" sz="1000" b="1" dirty="0" smtClean="0">
                <a:solidFill>
                  <a:schemeClr val="bg2">
                    <a:lumMod val="50000"/>
                  </a:schemeClr>
                </a:solidFill>
              </a:rPr>
              <a:t>out of order events </a:t>
            </a:r>
            <a:r>
              <a:rPr lang="en-US" sz="1000" dirty="0" smtClean="0">
                <a:solidFill>
                  <a:schemeClr val="bg2">
                    <a:lumMod val="50000"/>
                  </a:schemeClr>
                </a:solidFill>
              </a:rPr>
              <a:t>and also how to process any historical data in the inputs. Let us understand how to specify these two policies.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0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875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bg2">
                    <a:lumMod val="50000"/>
                  </a:schemeClr>
                </a:solidFill>
              </a:rPr>
              <a:t>For handling events that are received out of order, you can use a Tolerance Window to automatically reorder events that arrive within the specified timeframe. If a window is not specified or if events arrive outside of the window, one of the following actions will be taken: Drop or Adjust. If you want to delete events that are received out of order, </a:t>
            </a:r>
            <a:r>
              <a:rPr lang="en-US" sz="1000" dirty="0" smtClean="0">
                <a:solidFill>
                  <a:schemeClr val="bg2">
                    <a:lumMod val="50000"/>
                  </a:schemeClr>
                </a:solidFill>
              </a:rPr>
              <a:t>select </a:t>
            </a:r>
            <a:r>
              <a:rPr lang="en-US" sz="1000" dirty="0">
                <a:solidFill>
                  <a:schemeClr val="bg2">
                    <a:lumMod val="50000"/>
                  </a:schemeClr>
                </a:solidFill>
              </a:rPr>
              <a:t>Drop. If you want to keep out of order events and change their timestamps to the last correctly ordered event, </a:t>
            </a:r>
            <a:r>
              <a:rPr lang="en-US" sz="1000" dirty="0" smtClean="0">
                <a:solidFill>
                  <a:schemeClr val="bg2">
                    <a:lumMod val="50000"/>
                  </a:schemeClr>
                </a:solidFill>
              </a:rPr>
              <a:t>select </a:t>
            </a:r>
            <a:r>
              <a:rPr lang="en-US" sz="1000" dirty="0">
                <a:solidFill>
                  <a:schemeClr val="bg2">
                    <a:lumMod val="50000"/>
                  </a:schemeClr>
                </a:solidFill>
              </a:rPr>
              <a:t>Adjust.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428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000" dirty="0" smtClean="0">
                <a:solidFill>
                  <a:schemeClr val="bg2">
                    <a:lumMod val="50000"/>
                  </a:schemeClr>
                </a:solidFill>
                <a:effectLst/>
              </a:rPr>
              <a:t>If your input sources have time data, you can specify ‘when’ you want to start your output. </a:t>
            </a:r>
            <a:r>
              <a:rPr lang="en-US" sz="1000" dirty="0">
                <a:solidFill>
                  <a:schemeClr val="bg2">
                    <a:lumMod val="50000"/>
                  </a:schemeClr>
                </a:solidFill>
              </a:rPr>
              <a:t>T</a:t>
            </a:r>
            <a:r>
              <a:rPr lang="en-US" sz="1000" dirty="0" smtClean="0">
                <a:solidFill>
                  <a:schemeClr val="bg2">
                    <a:lumMod val="50000"/>
                  </a:schemeClr>
                </a:solidFill>
                <a:effectLst/>
              </a:rPr>
              <a:t>he default is the job start time. </a:t>
            </a:r>
            <a:r>
              <a:rPr lang="en-US" sz="1000" baseline="0" dirty="0" smtClean="0">
                <a:solidFill>
                  <a:schemeClr val="bg2">
                    <a:lumMod val="50000"/>
                  </a:schemeClr>
                </a:solidFill>
                <a:effectLst/>
              </a:rPr>
              <a:t>Note that the source must have time data (e.g. Event Hubs). There are two cases where this feature is useful:</a:t>
            </a:r>
          </a:p>
          <a:p>
            <a:pPr marL="228600" marR="0" indent="-228600" algn="l" defTabSz="931863" rtl="0" eaLnBrk="0" fontAlgn="base" latinLnBrk="0" hangingPunct="0">
              <a:lnSpc>
                <a:spcPct val="100000"/>
              </a:lnSpc>
              <a:spcBef>
                <a:spcPct val="30000"/>
              </a:spcBef>
              <a:spcAft>
                <a:spcPct val="0"/>
              </a:spcAft>
              <a:buClrTx/>
              <a:buSzTx/>
              <a:buFontTx/>
              <a:buAutoNum type="arabicParenR"/>
              <a:tabLst/>
              <a:defRPr/>
            </a:pPr>
            <a:r>
              <a:rPr lang="en-US" sz="1000" baseline="0" dirty="0" smtClean="0">
                <a:solidFill>
                  <a:schemeClr val="bg2">
                    <a:lumMod val="50000"/>
                  </a:schemeClr>
                </a:solidFill>
                <a:effectLst/>
              </a:rPr>
              <a:t>When you have historical data to consume. You might want to run analytics on the historical data for comparison, testing etc.</a:t>
            </a:r>
          </a:p>
          <a:p>
            <a:pPr marL="228600" marR="0" indent="-228600" algn="l" defTabSz="931863" rtl="0" eaLnBrk="0" fontAlgn="base" latinLnBrk="0" hangingPunct="0">
              <a:lnSpc>
                <a:spcPct val="100000"/>
              </a:lnSpc>
              <a:spcBef>
                <a:spcPct val="30000"/>
              </a:spcBef>
              <a:spcAft>
                <a:spcPct val="0"/>
              </a:spcAft>
              <a:buClrTx/>
              <a:buSzTx/>
              <a:buFontTx/>
              <a:buAutoNum type="arabicParenR"/>
              <a:tabLst/>
              <a:defRPr/>
            </a:pPr>
            <a:r>
              <a:rPr lang="en-US" sz="1000" baseline="0" dirty="0" smtClean="0">
                <a:solidFill>
                  <a:schemeClr val="bg2">
                    <a:lumMod val="50000"/>
                  </a:schemeClr>
                </a:solidFill>
                <a:effectLst/>
              </a:rPr>
              <a:t>You stopped a Job and restarted</a:t>
            </a:r>
            <a:r>
              <a:rPr lang="en-US" sz="1000" dirty="0" smtClean="0">
                <a:solidFill>
                  <a:schemeClr val="bg2">
                    <a:lumMod val="50000"/>
                  </a:schemeClr>
                </a:solidFill>
                <a:effectLst/>
              </a:rPr>
              <a:t> it</a:t>
            </a:r>
            <a:r>
              <a:rPr lang="en-US" sz="1000" baseline="0" dirty="0" smtClean="0">
                <a:solidFill>
                  <a:schemeClr val="bg2">
                    <a:lumMod val="50000"/>
                  </a:schemeClr>
                </a:solidFill>
                <a:effectLst/>
              </a:rPr>
              <a:t> later. You might want the Job to start processing input data from the time it stopped, not </a:t>
            </a:r>
            <a:r>
              <a:rPr lang="en-US" sz="1000" dirty="0" smtClean="0">
                <a:solidFill>
                  <a:schemeClr val="bg2">
                    <a:lumMod val="50000"/>
                  </a:schemeClr>
                </a:solidFill>
              </a:rPr>
              <a:t>current</a:t>
            </a:r>
            <a:r>
              <a:rPr lang="en-US" sz="1000" baseline="0" dirty="0" smtClean="0">
                <a:solidFill>
                  <a:schemeClr val="bg2">
                    <a:lumMod val="50000"/>
                  </a:schemeClr>
                </a:solidFill>
                <a:effectLst/>
              </a:rPr>
              <a:t> time. Otherwise some of the input events – that</a:t>
            </a:r>
            <a:r>
              <a:rPr lang="en-US" sz="1000" dirty="0" smtClean="0">
                <a:solidFill>
                  <a:schemeClr val="bg2">
                    <a:lumMod val="50000"/>
                  </a:schemeClr>
                </a:solidFill>
                <a:effectLst/>
              </a:rPr>
              <a:t> arrived between the time the job stopped and the current start time – </a:t>
            </a:r>
            <a:r>
              <a:rPr lang="en-US" sz="1000" baseline="0" dirty="0" smtClean="0">
                <a:solidFill>
                  <a:schemeClr val="bg2">
                    <a:lumMod val="50000"/>
                  </a:schemeClr>
                </a:solidFill>
                <a:effectLst/>
              </a:rPr>
              <a:t>may not be processed.</a:t>
            </a:r>
            <a:endParaRPr lang="en-US" sz="1000" dirty="0" smtClean="0">
              <a:solidFill>
                <a:schemeClr val="bg2">
                  <a:lumMod val="50000"/>
                </a:schemeClr>
              </a:solidFill>
              <a:effectLst/>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075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Not that you have started the Job, the next step is to monitor the job. Typically you want to monitor the job for performance, errors etc. We will understand how to </a:t>
            </a:r>
            <a:r>
              <a:rPr lang="en-US" sz="1000" dirty="0" err="1" smtClean="0">
                <a:solidFill>
                  <a:schemeClr val="bg2">
                    <a:lumMod val="50000"/>
                  </a:schemeClr>
                </a:solidFill>
              </a:rPr>
              <a:t>monito</a:t>
            </a:r>
            <a:r>
              <a:rPr lang="en-US" sz="1000" dirty="0" smtClean="0">
                <a:solidFill>
                  <a:schemeClr val="bg2">
                    <a:lumMod val="50000"/>
                  </a:schemeClr>
                </a:solidFill>
              </a:rPr>
              <a:t> a Job using the Azure Portal</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005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The</a:t>
            </a:r>
            <a:r>
              <a:rPr lang="en-US" sz="1000" baseline="0" dirty="0" smtClean="0">
                <a:solidFill>
                  <a:schemeClr val="bg2">
                    <a:lumMod val="50000"/>
                  </a:schemeClr>
                </a:solidFill>
              </a:rPr>
              <a:t> Dashboard is where you can find information such as:</a:t>
            </a:r>
          </a:p>
          <a:p>
            <a:pPr marL="342900" indent="-342900">
              <a:buFont typeface="Arial" panose="020B0604020202020204" pitchFamily="34" charset="0"/>
              <a:buChar char="•"/>
            </a:pPr>
            <a:r>
              <a:rPr lang="en-US" sz="1000" dirty="0" smtClean="0">
                <a:solidFill>
                  <a:schemeClr val="bg2">
                    <a:lumMod val="50000"/>
                  </a:schemeClr>
                </a:solidFill>
              </a:rPr>
              <a:t>high-level view of performance status</a:t>
            </a:r>
          </a:p>
          <a:p>
            <a:pPr marL="342900" indent="-342900">
              <a:buFont typeface="Arial" panose="020B0604020202020204" pitchFamily="34" charset="0"/>
              <a:buChar char="•"/>
            </a:pPr>
            <a:r>
              <a:rPr lang="en-US" sz="1000" dirty="0" smtClean="0">
                <a:solidFill>
                  <a:schemeClr val="bg2">
                    <a:lumMod val="50000"/>
                  </a:schemeClr>
                </a:solidFill>
              </a:rPr>
              <a:t>access to commands</a:t>
            </a:r>
          </a:p>
          <a:p>
            <a:pPr marL="342900" indent="-342900">
              <a:buFont typeface="Arial" panose="020B0604020202020204" pitchFamily="34" charset="0"/>
              <a:buChar char="•"/>
            </a:pPr>
            <a:r>
              <a:rPr lang="en-US" sz="1000" dirty="0" smtClean="0">
                <a:solidFill>
                  <a:schemeClr val="bg2">
                    <a:lumMod val="50000"/>
                  </a:schemeClr>
                </a:solidFill>
              </a:rPr>
              <a:t>interface to Start, Stop, and Delete Jobs</a:t>
            </a:r>
          </a:p>
          <a:p>
            <a:pPr marL="342900" indent="-342900">
              <a:buFont typeface="Arial" panose="020B0604020202020204" pitchFamily="34" charset="0"/>
              <a:buChar char="•"/>
            </a:pPr>
            <a:r>
              <a:rPr lang="en-US" sz="1000" dirty="0" smtClean="0">
                <a:solidFill>
                  <a:schemeClr val="bg2">
                    <a:lumMod val="50000"/>
                  </a:schemeClr>
                </a:solidFill>
              </a:rPr>
              <a:t>allocation of Streaming Units to jobs</a:t>
            </a:r>
          </a:p>
          <a:p>
            <a:pPr marL="342900" indent="-342900">
              <a:buFont typeface="Arial" panose="020B0604020202020204" pitchFamily="34" charset="0"/>
              <a:buChar char="•"/>
            </a:pPr>
            <a:r>
              <a:rPr lang="en-US" sz="1000" dirty="0" smtClean="0">
                <a:solidFill>
                  <a:schemeClr val="bg2">
                    <a:lumMod val="50000"/>
                  </a:schemeClr>
                </a:solidFill>
              </a:rPr>
              <a:t>access to operation (Service) logs.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01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Operation logs show</a:t>
            </a:r>
            <a:r>
              <a:rPr lang="en-US" sz="1000" baseline="0" dirty="0" smtClean="0">
                <a:solidFill>
                  <a:schemeClr val="bg2">
                    <a:lumMod val="50000"/>
                  </a:schemeClr>
                </a:solidFill>
              </a:rPr>
              <a:t> the status of a Job. It is a great debugging tool to at least understand what a job is currently doing. Some of the states of  a job include:</a:t>
            </a:r>
          </a:p>
          <a:p>
            <a:pPr marL="228600" indent="-228600">
              <a:buAutoNum type="arabicParenR"/>
            </a:pPr>
            <a:r>
              <a:rPr lang="en-US" sz="1000" baseline="0" dirty="0" smtClean="0">
                <a:solidFill>
                  <a:schemeClr val="bg2">
                    <a:lumMod val="50000"/>
                  </a:schemeClr>
                </a:solidFill>
              </a:rPr>
              <a:t>Initializing – This is the state right after you click start.</a:t>
            </a:r>
          </a:p>
          <a:p>
            <a:pPr marL="228600" indent="-228600">
              <a:buAutoNum type="arabicParenR"/>
            </a:pPr>
            <a:r>
              <a:rPr lang="en-US" sz="1000" baseline="0" dirty="0" smtClean="0">
                <a:solidFill>
                  <a:schemeClr val="bg2">
                    <a:lumMod val="50000"/>
                  </a:schemeClr>
                </a:solidFill>
              </a:rPr>
              <a:t>Started – Job has started</a:t>
            </a:r>
          </a:p>
          <a:p>
            <a:pPr marL="228600" indent="-228600">
              <a:buAutoNum type="arabicParenR"/>
            </a:pPr>
            <a:r>
              <a:rPr lang="en-US" sz="1000" baseline="0" dirty="0" smtClean="0">
                <a:solidFill>
                  <a:schemeClr val="bg2">
                    <a:lumMod val="50000"/>
                  </a:schemeClr>
                </a:solidFill>
              </a:rPr>
              <a:t>Reading – The job is waiting to read data from inputs</a:t>
            </a:r>
          </a:p>
          <a:p>
            <a:pPr marL="228600" indent="-228600">
              <a:buAutoNum type="arabicParenR"/>
            </a:pPr>
            <a:r>
              <a:rPr lang="en-US" sz="1000" baseline="0" dirty="0" smtClean="0">
                <a:solidFill>
                  <a:schemeClr val="bg2">
                    <a:lumMod val="50000"/>
                  </a:schemeClr>
                </a:solidFill>
              </a:rPr>
              <a:t>Processing – The job is processing the input i.e. executing the queries</a:t>
            </a:r>
          </a:p>
          <a:p>
            <a:pPr marL="228600" indent="-228600">
              <a:buAutoNum type="arabicParenR"/>
            </a:pPr>
            <a:r>
              <a:rPr lang="en-US" sz="1000" baseline="0" dirty="0" smtClean="0">
                <a:solidFill>
                  <a:schemeClr val="bg2">
                    <a:lumMod val="50000"/>
                  </a:schemeClr>
                </a:solidFill>
              </a:rPr>
              <a:t>Writing – The job is writing results to the output</a:t>
            </a:r>
          </a:p>
          <a:p>
            <a:pPr marL="228600" indent="-228600">
              <a:buAutoNum type="arabicParenR"/>
            </a:pPr>
            <a:r>
              <a:rPr lang="en-US" sz="1000" baseline="0" dirty="0" smtClean="0">
                <a:solidFill>
                  <a:schemeClr val="bg2">
                    <a:lumMod val="50000"/>
                  </a:schemeClr>
                </a:solidFill>
              </a:rPr>
              <a:t>Idle – Job is idling </a:t>
            </a:r>
          </a:p>
          <a:p>
            <a:pPr marL="228600" indent="-228600">
              <a:buAutoNum type="arabicParenR"/>
            </a:pPr>
            <a:r>
              <a:rPr lang="en-US" sz="1000" baseline="0" dirty="0" smtClean="0">
                <a:solidFill>
                  <a:schemeClr val="bg2">
                    <a:lumMod val="50000"/>
                  </a:schemeClr>
                </a:solidFill>
              </a:rPr>
              <a:t>Stopped – Job is stopped.</a:t>
            </a:r>
            <a:endParaRPr lang="en-US" sz="1000" dirty="0">
              <a:solidFill>
                <a:schemeClr val="bg2">
                  <a:lumMod val="50000"/>
                </a:schemeClr>
              </a:solidFill>
            </a:endParaRPr>
          </a:p>
          <a:p>
            <a:r>
              <a:rPr lang="en-US" sz="1000" dirty="0">
                <a:solidFill>
                  <a:schemeClr val="bg2">
                    <a:lumMod val="50000"/>
                  </a:schemeClr>
                </a:solidFill>
              </a:rPr>
              <a:t>O</a:t>
            </a:r>
            <a:r>
              <a:rPr lang="en-US" sz="1000" baseline="0" dirty="0" smtClean="0">
                <a:solidFill>
                  <a:schemeClr val="bg2">
                    <a:lumMod val="50000"/>
                  </a:schemeClr>
                </a:solidFill>
              </a:rPr>
              <a:t>peration</a:t>
            </a:r>
            <a:r>
              <a:rPr lang="en-US" sz="1000" dirty="0" smtClean="0">
                <a:solidFill>
                  <a:schemeClr val="bg2">
                    <a:lumMod val="50000"/>
                  </a:schemeClr>
                </a:solidFill>
              </a:rPr>
              <a:t> logs can be accessed from a link on the Dashboard.</a:t>
            </a:r>
          </a:p>
          <a:p>
            <a:r>
              <a:rPr lang="en-US" sz="1000" dirty="0" smtClean="0">
                <a:solidFill>
                  <a:schemeClr val="bg2">
                    <a:lumMod val="50000"/>
                  </a:schemeClr>
                </a:solidFill>
              </a:rPr>
              <a:t>For each state of the Job you can get more details by clicking on the DETAILS icon at the bottom of the page.</a:t>
            </a:r>
            <a:endParaRPr lang="en-US" sz="1000" baseline="0" dirty="0" smtClean="0">
              <a:solidFill>
                <a:schemeClr val="bg2">
                  <a:lumMod val="50000"/>
                </a:schemeClr>
              </a:solidFill>
            </a:endParaRPr>
          </a:p>
          <a:p>
            <a:pPr marL="0" indent="0">
              <a:buNone/>
            </a:pPr>
            <a:endParaRPr lang="en-US" baseline="0" dirty="0" smtClean="0"/>
          </a:p>
          <a:p>
            <a:pPr marL="0" indent="0">
              <a:buNone/>
            </a:pPr>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435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When you</a:t>
            </a:r>
            <a:r>
              <a:rPr lang="en-US" sz="1000" baseline="0" dirty="0" smtClean="0">
                <a:solidFill>
                  <a:schemeClr val="bg2">
                    <a:lumMod val="50000"/>
                  </a:schemeClr>
                </a:solidFill>
              </a:rPr>
              <a:t> click on the “Monitor” tab you get o see key performance metrics for each of the jobs including latency, incoming/outgoing throughput and error count. </a:t>
            </a:r>
          </a:p>
          <a:p>
            <a:r>
              <a:rPr lang="en-US" sz="1000" baseline="0" dirty="0" smtClean="0">
                <a:solidFill>
                  <a:schemeClr val="bg2">
                    <a:lumMod val="50000"/>
                  </a:schemeClr>
                </a:solidFill>
              </a:rPr>
              <a:t>Metrics of interest can be added to or removed from the chart. </a:t>
            </a:r>
          </a:p>
          <a:p>
            <a:r>
              <a:rPr lang="en-US" sz="1000" baseline="0" dirty="0" smtClean="0">
                <a:solidFill>
                  <a:schemeClr val="bg2">
                    <a:lumMod val="50000"/>
                  </a:schemeClr>
                </a:solidFill>
              </a:rPr>
              <a:t>You can see the metrics for the  past 1 hour, 12 hours, 24 hours and 7 days. </a:t>
            </a:r>
          </a:p>
          <a:p>
            <a:r>
              <a:rPr lang="en-US" sz="1000" baseline="0" dirty="0" smtClean="0">
                <a:solidFill>
                  <a:schemeClr val="bg2">
                    <a:lumMod val="50000"/>
                  </a:schemeClr>
                </a:solidFill>
              </a:rPr>
              <a:t>The number can be seen as absolute values or relative to each other.</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871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bg2">
                    <a:lumMod val="50000"/>
                  </a:schemeClr>
                </a:solidFill>
                <a:effectLst/>
                <a:latin typeface="+mn-lt"/>
                <a:ea typeface="MS PGothic" panose="020B0600070205080204" pitchFamily="34" charset="-128"/>
              </a:rPr>
              <a:t>The resource available for processing Stream Analytics jobs is measured by </a:t>
            </a:r>
            <a:r>
              <a:rPr lang="en-US" sz="1000" i="1" kern="1200" dirty="0" smtClean="0">
                <a:solidFill>
                  <a:schemeClr val="bg2">
                    <a:lumMod val="50000"/>
                  </a:schemeClr>
                </a:solidFill>
                <a:effectLst/>
                <a:latin typeface="+mn-lt"/>
                <a:ea typeface="MS PGothic" panose="020B0600070205080204" pitchFamily="34" charset="-128"/>
              </a:rPr>
              <a:t>Streaming Unit</a:t>
            </a:r>
            <a:r>
              <a:rPr lang="en-US" sz="1000" kern="1200" dirty="0" smtClean="0">
                <a:solidFill>
                  <a:schemeClr val="bg2">
                    <a:lumMod val="50000"/>
                  </a:schemeClr>
                </a:solidFill>
                <a:effectLst/>
                <a:latin typeface="+mn-lt"/>
                <a:ea typeface="MS PGothic" panose="020B0600070205080204" pitchFamily="34" charset="-128"/>
              </a:rPr>
              <a:t>. Each streaming unit can provide up to 1 MB/second throughput. Each job needs a minimum of one streaming unit, which is the default for all jobs. You can </a:t>
            </a:r>
            <a:r>
              <a:rPr lang="en-US" sz="1000" dirty="0" smtClean="0">
                <a:solidFill>
                  <a:schemeClr val="bg2">
                    <a:lumMod val="50000"/>
                  </a:schemeClr>
                </a:solidFill>
              </a:rPr>
              <a:t>allocate</a:t>
            </a:r>
            <a:r>
              <a:rPr lang="en-US" sz="1000" kern="1200" dirty="0" smtClean="0">
                <a:solidFill>
                  <a:schemeClr val="bg2">
                    <a:lumMod val="50000"/>
                  </a:schemeClr>
                </a:solidFill>
                <a:effectLst/>
                <a:latin typeface="+mn-lt"/>
                <a:ea typeface="MS PGothic" panose="020B0600070205080204" pitchFamily="34" charset="-128"/>
              </a:rPr>
              <a:t> up to 12 streaming units for a Stream Analytics job using the Azure Management portal.</a:t>
            </a:r>
          </a:p>
          <a:p>
            <a:r>
              <a:rPr lang="en-US" sz="1000" kern="1200" dirty="0" smtClean="0">
                <a:solidFill>
                  <a:schemeClr val="bg2">
                    <a:lumMod val="50000"/>
                  </a:schemeClr>
                </a:solidFill>
                <a:effectLst/>
                <a:latin typeface="+mn-lt"/>
                <a:ea typeface="MS PGothic" panose="020B0600070205080204" pitchFamily="34" charset="-128"/>
              </a:rPr>
              <a:t>The</a:t>
            </a:r>
            <a:r>
              <a:rPr lang="en-US" sz="1000" kern="1200" baseline="0" dirty="0" smtClean="0">
                <a:solidFill>
                  <a:schemeClr val="bg2">
                    <a:lumMod val="50000"/>
                  </a:schemeClr>
                </a:solidFill>
                <a:effectLst/>
                <a:latin typeface="+mn-lt"/>
                <a:ea typeface="MS PGothic" panose="020B0600070205080204" pitchFamily="34" charset="-128"/>
              </a:rPr>
              <a:t> number of streaming units that your need for a job depends on the expected performance. The performance depends on the rate at which the events are arriving (events per second), the size of the events (bytes/sec) and the complexity of the query.  Allocating more streaming units can improve the performance of the query i.e. the number of events it can process. The number of streaming units that can be consumed by a job depends on the number of steps and the number of partitions. An un-partitioned step can only consume 12 streaming units.</a:t>
            </a:r>
            <a:endParaRPr lang="en-US" sz="1200" kern="1200" baseline="0" dirty="0" smtClean="0">
              <a:solidFill>
                <a:schemeClr val="tx1"/>
              </a:solidFill>
              <a:effectLst/>
              <a:latin typeface="+mn-lt"/>
              <a:ea typeface="MS PGothic" panose="020B0600070205080204" pitchFamily="34" charset="-128"/>
            </a:endParaRPr>
          </a:p>
          <a:p>
            <a:r>
              <a:rPr lang="en-US" sz="1000" kern="1200" baseline="0" dirty="0" smtClean="0">
                <a:solidFill>
                  <a:schemeClr val="bg2">
                    <a:lumMod val="50000"/>
                  </a:schemeClr>
                </a:solidFill>
                <a:effectLst/>
                <a:latin typeface="+mn-lt"/>
                <a:ea typeface="MS PGothic" panose="020B0600070205080204" pitchFamily="34" charset="-128"/>
              </a:rPr>
              <a:t>Note that streaming units cost money … so be careful with how many streaming unit you allocate.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165F4-DC21-4AE0-95B1-28FE139638B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52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bg2">
                    <a:lumMod val="50000"/>
                  </a:schemeClr>
                </a:solidFill>
                <a:effectLst/>
                <a:latin typeface="+mn-lt"/>
                <a:ea typeface="MS PGothic" panose="020B0600070205080204" pitchFamily="34" charset="-128"/>
                <a:cs typeface="ＭＳ Ｐゴシック" charset="0"/>
              </a:rPr>
              <a:t>Partitioning a step enables</a:t>
            </a:r>
            <a:r>
              <a:rPr lang="en-US" sz="1000" kern="1200" baseline="0" dirty="0" smtClean="0">
                <a:solidFill>
                  <a:schemeClr val="bg2">
                    <a:lumMod val="50000"/>
                  </a:schemeClr>
                </a:solidFill>
                <a:effectLst/>
                <a:latin typeface="+mn-lt"/>
                <a:ea typeface="MS PGothic" panose="020B0600070205080204" pitchFamily="34" charset="-128"/>
                <a:cs typeface="ＭＳ Ｐゴシック" charset="0"/>
              </a:rPr>
              <a:t> more streaming units to be allocated to a job as there is a limit on the number of units that can be assigned to an un-partitioned step.</a:t>
            </a:r>
          </a:p>
          <a:p>
            <a:r>
              <a:rPr lang="en-US" sz="1000" kern="1200" baseline="0" dirty="0" smtClean="0">
                <a:solidFill>
                  <a:schemeClr val="bg2">
                    <a:lumMod val="50000"/>
                  </a:schemeClr>
                </a:solidFill>
                <a:effectLst/>
                <a:latin typeface="+mn-lt"/>
                <a:ea typeface="MS PGothic" panose="020B0600070205080204" pitchFamily="34" charset="-128"/>
                <a:cs typeface="ＭＳ Ｐゴシック" charset="0"/>
              </a:rPr>
              <a:t>Partitioning </a:t>
            </a:r>
            <a:r>
              <a:rPr lang="en-US" sz="1000" kern="1200" dirty="0" smtClean="0">
                <a:solidFill>
                  <a:schemeClr val="bg2">
                    <a:lumMod val="50000"/>
                  </a:schemeClr>
                </a:solidFill>
                <a:effectLst/>
                <a:latin typeface="+mn-lt"/>
                <a:ea typeface="MS PGothic" panose="020B0600070205080204" pitchFamily="34" charset="-128"/>
                <a:cs typeface="ＭＳ Ｐゴシック" charset="0"/>
              </a:rPr>
              <a:t>requires that</a:t>
            </a:r>
            <a:r>
              <a:rPr lang="en-US" sz="1000" kern="1200" baseline="0" dirty="0" smtClean="0">
                <a:solidFill>
                  <a:schemeClr val="bg2">
                    <a:lumMod val="50000"/>
                  </a:schemeClr>
                </a:solidFill>
                <a:effectLst/>
                <a:latin typeface="+mn-lt"/>
                <a:ea typeface="MS PGothic" panose="020B0600070205080204" pitchFamily="34" charset="-128"/>
                <a:cs typeface="ＭＳ Ｐゴシック" charset="0"/>
              </a:rPr>
              <a:t> all three</a:t>
            </a:r>
            <a:r>
              <a:rPr lang="en-US" sz="1000" kern="1200" dirty="0" smtClean="0">
                <a:solidFill>
                  <a:schemeClr val="bg2">
                    <a:lumMod val="50000"/>
                  </a:schemeClr>
                </a:solidFill>
                <a:effectLst/>
                <a:latin typeface="+mn-lt"/>
                <a:ea typeface="MS PGothic" panose="020B0600070205080204" pitchFamily="34" charset="-128"/>
                <a:cs typeface="ＭＳ Ｐゴシック" charset="0"/>
              </a:rPr>
              <a:t> conditions</a:t>
            </a:r>
            <a:r>
              <a:rPr lang="en-US" sz="1000" kern="1200" baseline="0" dirty="0" smtClean="0">
                <a:solidFill>
                  <a:schemeClr val="bg2">
                    <a:lumMod val="50000"/>
                  </a:schemeClr>
                </a:solidFill>
                <a:effectLst/>
                <a:latin typeface="+mn-lt"/>
                <a:ea typeface="MS PGothic" panose="020B0600070205080204" pitchFamily="34" charset="-128"/>
                <a:cs typeface="ＭＳ Ｐゴシック" charset="0"/>
              </a:rPr>
              <a:t> listed in the slide be satisfied.</a:t>
            </a:r>
            <a:endParaRPr lang="en-US" sz="1000" kern="1200" dirty="0" smtClean="0">
              <a:solidFill>
                <a:schemeClr val="bg2">
                  <a:lumMod val="50000"/>
                </a:schemeClr>
              </a:solidFill>
              <a:effectLst/>
              <a:latin typeface="+mn-lt"/>
              <a:ea typeface="MS PGothic" panose="020B0600070205080204" pitchFamily="34" charset="-128"/>
              <a:cs typeface="ＭＳ Ｐゴシック" charset="0"/>
            </a:endParaRPr>
          </a:p>
          <a:p>
            <a:r>
              <a:rPr lang="en-US" sz="1000" kern="1200" dirty="0" smtClean="0">
                <a:solidFill>
                  <a:schemeClr val="bg2">
                    <a:lumMod val="50000"/>
                  </a:schemeClr>
                </a:solidFill>
                <a:effectLst/>
                <a:latin typeface="+mn-lt"/>
                <a:ea typeface="MS PGothic" panose="020B0600070205080204" pitchFamily="34" charset="-128"/>
                <a:cs typeface="ＭＳ Ｐゴシック" charset="0"/>
              </a:rPr>
              <a:t>When a query is partitioned, the input events will be processed and aggregated in separate partition groups, and outputs events are generated for each of the groups. If a combined aggregate is desirable, you must create a second non-partitioned step to aggregate.</a:t>
            </a:r>
          </a:p>
          <a:p>
            <a:r>
              <a:rPr lang="en-US" sz="1000" kern="1200" dirty="0" smtClean="0">
                <a:solidFill>
                  <a:schemeClr val="bg2">
                    <a:lumMod val="50000"/>
                  </a:schemeClr>
                </a:solidFill>
                <a:effectLst/>
                <a:latin typeface="+mn-lt"/>
                <a:ea typeface="MS PGothic" panose="020B0600070205080204" pitchFamily="34" charset="-128"/>
                <a:cs typeface="ＭＳ Ｐゴシック" charset="0"/>
              </a:rPr>
              <a:t>The preview release of Azure Stream Analytics doesn't support partitioning by column names. You can only partition by the </a:t>
            </a:r>
            <a:r>
              <a:rPr lang="en-US" sz="1000" kern="1200" dirty="0" err="1" smtClean="0">
                <a:solidFill>
                  <a:schemeClr val="bg2">
                    <a:lumMod val="50000"/>
                  </a:schemeClr>
                </a:solidFill>
                <a:effectLst/>
                <a:latin typeface="+mn-lt"/>
                <a:ea typeface="MS PGothic" panose="020B0600070205080204" pitchFamily="34" charset="-128"/>
                <a:cs typeface="ＭＳ Ｐゴシック" charset="0"/>
              </a:rPr>
              <a:t>PartitionId</a:t>
            </a:r>
            <a:r>
              <a:rPr lang="en-US" sz="1000" kern="1200" dirty="0" smtClean="0">
                <a:solidFill>
                  <a:schemeClr val="bg2">
                    <a:lumMod val="50000"/>
                  </a:schemeClr>
                </a:solidFill>
                <a:effectLst/>
                <a:latin typeface="+mn-lt"/>
                <a:ea typeface="MS PGothic" panose="020B0600070205080204" pitchFamily="34" charset="-128"/>
                <a:cs typeface="ＭＳ Ｐゴシック" charset="0"/>
              </a:rPr>
              <a:t> field, which is a built-in field in your query. The </a:t>
            </a:r>
            <a:r>
              <a:rPr lang="en-US" sz="1000" kern="1200" dirty="0" err="1" smtClean="0">
                <a:solidFill>
                  <a:schemeClr val="bg2">
                    <a:lumMod val="50000"/>
                  </a:schemeClr>
                </a:solidFill>
                <a:effectLst/>
                <a:latin typeface="+mn-lt"/>
                <a:ea typeface="MS PGothic" panose="020B0600070205080204" pitchFamily="34" charset="-128"/>
                <a:cs typeface="ＭＳ Ｐゴシック" charset="0"/>
              </a:rPr>
              <a:t>PartitionId</a:t>
            </a:r>
            <a:r>
              <a:rPr lang="en-US" sz="1000" kern="1200" dirty="0" smtClean="0">
                <a:solidFill>
                  <a:schemeClr val="bg2">
                    <a:lumMod val="50000"/>
                  </a:schemeClr>
                </a:solidFill>
                <a:effectLst/>
                <a:latin typeface="+mn-lt"/>
                <a:ea typeface="MS PGothic" panose="020B0600070205080204" pitchFamily="34" charset="-128"/>
                <a:cs typeface="ＭＳ Ｐゴシック" charset="0"/>
              </a:rPr>
              <a:t> field indicates from which partition of source data stream the event is from.</a:t>
            </a:r>
          </a:p>
          <a:p>
            <a:r>
              <a:rPr lang="en-US" sz="1000" kern="1200" dirty="0" smtClean="0">
                <a:solidFill>
                  <a:schemeClr val="bg2">
                    <a:lumMod val="50000"/>
                  </a:schemeClr>
                </a:solidFill>
                <a:effectLst/>
                <a:latin typeface="+mn-lt"/>
                <a:ea typeface="MS PGothic" panose="020B0600070205080204" pitchFamily="34" charset="-128"/>
                <a:cs typeface="ＭＳ Ｐゴシック" charset="0"/>
              </a:rPr>
              <a:t>Sinc</a:t>
            </a:r>
            <a:r>
              <a:rPr lang="en-US" sz="1000" kern="1200" baseline="0" dirty="0" smtClean="0">
                <a:solidFill>
                  <a:schemeClr val="bg2">
                    <a:lumMod val="50000"/>
                  </a:schemeClr>
                </a:solidFill>
                <a:effectLst/>
                <a:latin typeface="+mn-lt"/>
                <a:ea typeface="MS PGothic" panose="020B0600070205080204" pitchFamily="34" charset="-128"/>
                <a:cs typeface="ＭＳ Ｐゴシック" charset="0"/>
              </a:rPr>
              <a:t>e Event Hubs supports partitioning, you can easily develop partitioned queries that read data from Event Hubs.</a:t>
            </a:r>
            <a:r>
              <a:rPr lang="en-US" sz="1000" kern="1200" dirty="0" smtClean="0">
                <a:solidFill>
                  <a:schemeClr val="bg2">
                    <a:lumMod val="50000"/>
                  </a:schemeClr>
                </a:solidFill>
                <a:effectLst/>
              </a:rPr>
              <a:t>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063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The full functionality of Azure Stream Analytics is through REST APIs. </a:t>
            </a:r>
          </a:p>
          <a:p>
            <a:r>
              <a:rPr lang="en-US" sz="1000" dirty="0" smtClean="0">
                <a:solidFill>
                  <a:schemeClr val="bg2">
                    <a:lumMod val="50000"/>
                  </a:schemeClr>
                </a:solidFill>
              </a:rPr>
              <a:t>REST</a:t>
            </a:r>
            <a:r>
              <a:rPr lang="en-US" sz="1000" baseline="0" dirty="0" smtClean="0">
                <a:solidFill>
                  <a:schemeClr val="bg2">
                    <a:lumMod val="50000"/>
                  </a:schemeClr>
                </a:solidFill>
              </a:rPr>
              <a:t> APIs e</a:t>
            </a:r>
            <a:r>
              <a:rPr lang="en-US" sz="1000" dirty="0" smtClean="0">
                <a:solidFill>
                  <a:schemeClr val="bg2">
                    <a:lumMod val="50000"/>
                  </a:schemeClr>
                </a:solidFill>
              </a:rPr>
              <a:t>nables programmatic access either through a browser (using </a:t>
            </a:r>
            <a:r>
              <a:rPr lang="en-US" sz="1000" dirty="0" err="1" smtClean="0">
                <a:solidFill>
                  <a:schemeClr val="bg2">
                    <a:lumMod val="50000"/>
                  </a:schemeClr>
                </a:solidFill>
              </a:rPr>
              <a:t>Javascript</a:t>
            </a:r>
            <a:r>
              <a:rPr lang="en-US" sz="1000" dirty="0" smtClean="0">
                <a:solidFill>
                  <a:schemeClr val="bg2">
                    <a:lumMod val="50000"/>
                  </a:schemeClr>
                </a:solidFill>
              </a:rPr>
              <a:t> for</a:t>
            </a:r>
            <a:r>
              <a:rPr lang="en-US" sz="1000" baseline="0" dirty="0" smtClean="0">
                <a:solidFill>
                  <a:schemeClr val="bg2">
                    <a:lumMod val="50000"/>
                  </a:schemeClr>
                </a:solidFill>
              </a:rPr>
              <a:t> example) or through a native Windows/Linux client or even a mobile device.</a:t>
            </a:r>
            <a:endParaRPr lang="en-US" sz="1000" dirty="0" smtClean="0">
              <a:solidFill>
                <a:schemeClr val="bg2">
                  <a:lumMod val="50000"/>
                </a:schemeClr>
              </a:solidFill>
            </a:endParaRPr>
          </a:p>
          <a:p>
            <a:r>
              <a:rPr lang="en-US" sz="1000" dirty="0" smtClean="0">
                <a:solidFill>
                  <a:schemeClr val="bg2">
                    <a:lumMod val="50000"/>
                  </a:schemeClr>
                </a:solidFill>
              </a:rPr>
              <a:t>REST</a:t>
            </a:r>
            <a:r>
              <a:rPr lang="en-US" sz="1000" baseline="0" dirty="0" smtClean="0">
                <a:solidFill>
                  <a:schemeClr val="bg2">
                    <a:lumMod val="50000"/>
                  </a:schemeClr>
                </a:solidFill>
              </a:rPr>
              <a:t> APIs are u</a:t>
            </a:r>
            <a:r>
              <a:rPr lang="en-US" sz="1000" dirty="0" smtClean="0">
                <a:solidFill>
                  <a:schemeClr val="bg2">
                    <a:lumMod val="50000"/>
                  </a:schemeClr>
                </a:solidFill>
              </a:rPr>
              <a:t>seful for automation through scripting.</a:t>
            </a:r>
          </a:p>
          <a:p>
            <a:r>
              <a:rPr lang="en-US" sz="1000" dirty="0" smtClean="0">
                <a:solidFill>
                  <a:schemeClr val="bg2">
                    <a:lumMod val="50000"/>
                  </a:schemeClr>
                </a:solidFill>
              </a:rPr>
              <a:t>Also they</a:t>
            </a:r>
            <a:r>
              <a:rPr lang="en-US" sz="1000" baseline="0" dirty="0" smtClean="0">
                <a:solidFill>
                  <a:schemeClr val="bg2">
                    <a:lumMod val="50000"/>
                  </a:schemeClr>
                </a:solidFill>
              </a:rPr>
              <a:t> can be used to e</a:t>
            </a:r>
            <a:r>
              <a:rPr lang="en-US" sz="1000" dirty="0" smtClean="0">
                <a:solidFill>
                  <a:schemeClr val="bg2">
                    <a:lumMod val="50000"/>
                  </a:schemeClr>
                </a:solidFill>
              </a:rPr>
              <a:t>mbed access</a:t>
            </a:r>
            <a:r>
              <a:rPr lang="en-US" sz="1000" baseline="0" dirty="0" smtClean="0">
                <a:solidFill>
                  <a:schemeClr val="bg2">
                    <a:lumMod val="50000"/>
                  </a:schemeClr>
                </a:solidFill>
              </a:rPr>
              <a:t> to ASA through other management tools.</a:t>
            </a:r>
            <a:r>
              <a:rPr lang="en-US" sz="1000" dirty="0" smtClean="0">
                <a:solidFill>
                  <a:schemeClr val="bg2">
                    <a:lumMod val="50000"/>
                  </a:schemeClr>
                </a:solidFill>
              </a:rPr>
              <a:t> </a:t>
            </a:r>
          </a:p>
          <a:p>
            <a:pPr marL="0" marR="0" indent="0" algn="l" defTabSz="931863" rtl="0" eaLnBrk="0" fontAlgn="base" latinLnBrk="0" hangingPunct="0">
              <a:lnSpc>
                <a:spcPct val="100000"/>
              </a:lnSpc>
              <a:spcBef>
                <a:spcPct val="30000"/>
              </a:spcBef>
              <a:spcAft>
                <a:spcPct val="0"/>
              </a:spcAft>
              <a:buClrTx/>
              <a:buSzTx/>
              <a:buFontTx/>
              <a:buNone/>
              <a:tabLst/>
              <a:defRPr/>
            </a:pPr>
            <a:r>
              <a:rPr lang="en-US" sz="1000" kern="1200" dirty="0" smtClean="0">
                <a:solidFill>
                  <a:schemeClr val="bg2">
                    <a:lumMod val="50000"/>
                  </a:schemeClr>
                </a:solidFill>
                <a:effectLst/>
              </a:rPr>
              <a:t>All task operations conform to the HTTP/1.1 protocol specification and each operation returns an x-</a:t>
            </a:r>
            <a:r>
              <a:rPr lang="en-US" sz="1000" kern="1200" dirty="0" err="1" smtClean="0">
                <a:solidFill>
                  <a:schemeClr val="bg2">
                    <a:lumMod val="50000"/>
                  </a:schemeClr>
                </a:solidFill>
                <a:effectLst/>
              </a:rPr>
              <a:t>ms</a:t>
            </a:r>
            <a:r>
              <a:rPr lang="en-US" sz="1000" kern="1200" dirty="0" smtClean="0">
                <a:solidFill>
                  <a:schemeClr val="bg2">
                    <a:lumMod val="50000"/>
                  </a:schemeClr>
                </a:solidFill>
                <a:effectLst/>
              </a:rPr>
              <a:t>-request-id header that can be used to obtain information about the request. You must make sure that requests made to these resources are secure. For more information, see </a:t>
            </a:r>
            <a:r>
              <a:rPr lang="en-US" sz="1000" u="sng" kern="1200" dirty="0" smtClean="0">
                <a:solidFill>
                  <a:schemeClr val="bg2">
                    <a:lumMod val="50000"/>
                  </a:schemeClr>
                </a:solidFill>
                <a:effectLst/>
                <a:hlinkClick r:id="rId3"/>
              </a:rPr>
              <a:t>Authenticating Azure Resource Manager requests</a:t>
            </a:r>
            <a:r>
              <a:rPr lang="en-US" sz="1000" kern="1200" dirty="0" smtClean="0">
                <a:solidFill>
                  <a:schemeClr val="bg2">
                    <a:lumMod val="50000"/>
                  </a:schemeClr>
                </a:solidFill>
                <a:effectLst/>
              </a:rPr>
              <a:t>.</a:t>
            </a:r>
            <a:endParaRPr lang="en-US" sz="1000" dirty="0" smtClean="0">
              <a:solidFill>
                <a:schemeClr val="bg2">
                  <a:lumMod val="50000"/>
                </a:schemeClr>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232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99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24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let us dig deeper into what a typical ASA application looks like. An ASA application has three major components:</a:t>
            </a:r>
          </a:p>
          <a:p>
            <a:pPr marL="228600" indent="-228600">
              <a:buAutoNum type="arabicParenR"/>
            </a:pPr>
            <a:r>
              <a:rPr lang="en-US" sz="1000" dirty="0" smtClean="0">
                <a:solidFill>
                  <a:schemeClr val="bg2">
                    <a:lumMod val="50000"/>
                  </a:schemeClr>
                </a:solidFill>
              </a:rPr>
              <a:t>Input – Inputs are the sources of events. Note that the ‘original’ source of streaming events are devices, machines, applications, sensors, applications etc. However, ASA is not intended to connect to them directly. Rather ASA lets Azure Event  Hubs be the primary interface to the wide variety of event sources. ASA is optimized to get streaming data from Azure Event Hubs and Azure Blob Storage. Azure Blob Storage is the likely place where log data is stored. The list of input sources that ASA </a:t>
            </a:r>
            <a:r>
              <a:rPr lang="en-US" sz="1000" i="1" dirty="0" smtClean="0">
                <a:solidFill>
                  <a:schemeClr val="bg2">
                    <a:lumMod val="50000"/>
                  </a:schemeClr>
                </a:solidFill>
              </a:rPr>
              <a:t>directly integrates with </a:t>
            </a:r>
            <a:r>
              <a:rPr lang="en-US" sz="1000" dirty="0" smtClean="0">
                <a:solidFill>
                  <a:schemeClr val="bg2">
                    <a:lumMod val="50000"/>
                  </a:schemeClr>
                </a:solidFill>
              </a:rPr>
              <a:t>may increase in the future, but Azure Event Hubs and Azure Blob Storage will be the primary sources.</a:t>
            </a:r>
          </a:p>
          <a:p>
            <a:pPr marL="228600" indent="-228600">
              <a:buAutoNum type="arabicParenR"/>
            </a:pPr>
            <a:r>
              <a:rPr lang="en-US" sz="1000" dirty="0" smtClean="0">
                <a:solidFill>
                  <a:schemeClr val="bg2">
                    <a:lumMod val="50000"/>
                  </a:schemeClr>
                </a:solidFill>
              </a:rPr>
              <a:t>Query – Queries are the main component of an ASA application. Queries implement the “analytics logic”. Queries are a set of transformations that are applied to the input stream to produce another set of  output events. </a:t>
            </a:r>
            <a:r>
              <a:rPr lang="en-US" sz="1000" dirty="0">
                <a:solidFill>
                  <a:schemeClr val="bg2">
                    <a:lumMod val="50000"/>
                  </a:schemeClr>
                </a:solidFill>
              </a:rPr>
              <a:t>Q</a:t>
            </a:r>
            <a:r>
              <a:rPr lang="en-US" sz="1000" dirty="0" smtClean="0">
                <a:solidFill>
                  <a:schemeClr val="bg2">
                    <a:lumMod val="50000"/>
                  </a:schemeClr>
                </a:solidFill>
              </a:rPr>
              <a:t>ueries are the only thing that an ASA application developers actually ‘develops’. Everything else is done through guided wizards in the Azure Portal. Note that  ASA has a SQL-like query language but unlike traditional databases, ASA queries run continuously against the stream of incoming events. The queries stop being applied only when the job itself stops.</a:t>
            </a:r>
          </a:p>
          <a:p>
            <a:pPr marL="228600" indent="-228600">
              <a:buAutoNum type="arabicParenR"/>
            </a:pPr>
            <a:r>
              <a:rPr lang="en-US" sz="1000" dirty="0" smtClean="0">
                <a:solidFill>
                  <a:schemeClr val="bg2">
                    <a:lumMod val="50000"/>
                  </a:schemeClr>
                </a:solidFill>
              </a:rPr>
              <a:t>Output – </a:t>
            </a:r>
            <a:r>
              <a:rPr lang="en-US" sz="1000" dirty="0">
                <a:solidFill>
                  <a:schemeClr val="bg2">
                    <a:lumMod val="50000"/>
                  </a:schemeClr>
                </a:solidFill>
              </a:rPr>
              <a:t>As queries execute </a:t>
            </a:r>
            <a:r>
              <a:rPr lang="en-US" sz="1000" dirty="0" smtClean="0">
                <a:solidFill>
                  <a:schemeClr val="bg2">
                    <a:lumMod val="50000"/>
                  </a:schemeClr>
                </a:solidFill>
              </a:rPr>
              <a:t>they </a:t>
            </a:r>
            <a:r>
              <a:rPr lang="en-US" sz="1000" dirty="0">
                <a:solidFill>
                  <a:schemeClr val="bg2">
                    <a:lumMod val="50000"/>
                  </a:schemeClr>
                </a:solidFill>
              </a:rPr>
              <a:t>continuously </a:t>
            </a:r>
            <a:r>
              <a:rPr lang="en-US" sz="1000" dirty="0" smtClean="0">
                <a:solidFill>
                  <a:schemeClr val="bg2">
                    <a:lumMod val="50000"/>
                  </a:schemeClr>
                </a:solidFill>
              </a:rPr>
              <a:t>produce results.  The results can be stored in </a:t>
            </a:r>
            <a:r>
              <a:rPr lang="en-US" sz="1000" dirty="0">
                <a:solidFill>
                  <a:schemeClr val="bg2">
                    <a:lumMod val="50000"/>
                  </a:schemeClr>
                </a:solidFill>
              </a:rPr>
              <a:t>B</a:t>
            </a:r>
            <a:r>
              <a:rPr lang="en-US" sz="1000" dirty="0" smtClean="0">
                <a:solidFill>
                  <a:schemeClr val="bg2">
                    <a:lumMod val="50000"/>
                  </a:schemeClr>
                </a:solidFill>
              </a:rPr>
              <a:t>lob Storage, Event Hubs or Azure SQL database. Note that if the output is stored in Event Hub or Blob Storage, it can become the input to another ASA job. So it is possible to ‘chain’ together multiple jobs to implement a series of transformations.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185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accent2">
                    <a:lumMod val="50000"/>
                  </a:schemeClr>
                </a:solidFill>
              </a:rPr>
              <a:t>Speaker </a:t>
            </a:r>
            <a:r>
              <a:rPr lang="en-US" sz="1000" dirty="0" smtClean="0">
                <a:solidFill>
                  <a:schemeClr val="accent2">
                    <a:lumMod val="50000"/>
                  </a:schemeClr>
                </a:solidFill>
              </a:rPr>
              <a:t>Notes:</a:t>
            </a:r>
          </a:p>
          <a:p>
            <a:r>
              <a:rPr lang="en-US" sz="1000" dirty="0" smtClean="0">
                <a:solidFill>
                  <a:schemeClr val="bg2">
                    <a:lumMod val="50000"/>
                  </a:schemeClr>
                </a:solidFill>
              </a:rPr>
              <a:t>Now that we understand what an ASA application looks like conceptually let us get start understanding how to develop one. </a:t>
            </a:r>
          </a:p>
          <a:p>
            <a:r>
              <a:rPr lang="en-US" sz="1000" dirty="0" smtClean="0">
                <a:solidFill>
                  <a:schemeClr val="bg2">
                    <a:lumMod val="50000"/>
                  </a:schemeClr>
                </a:solidFill>
              </a:rPr>
              <a:t>This slide is just to let the audience know that we are now transitioning from a high level discussion to lower level technical details.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2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The first step is to create an ASA </a:t>
            </a:r>
            <a:r>
              <a:rPr lang="en-US" sz="1000" b="1" dirty="0" smtClean="0">
                <a:solidFill>
                  <a:schemeClr val="bg2">
                    <a:lumMod val="50000"/>
                  </a:schemeClr>
                </a:solidFill>
              </a:rPr>
              <a:t>‘Job</a:t>
            </a:r>
            <a:r>
              <a:rPr lang="en-US" sz="1000" dirty="0" smtClean="0">
                <a:solidFill>
                  <a:schemeClr val="bg2">
                    <a:lumMod val="50000"/>
                  </a:schemeClr>
                </a:solidFill>
              </a:rPr>
              <a:t>’. ASA Jobs are created using the Azure Portal. The Job creation Portal can be accessed through this path:</a:t>
            </a:r>
            <a:r>
              <a:rPr lang="en-US" sz="1000" dirty="0">
                <a:solidFill>
                  <a:schemeClr val="bg2">
                    <a:lumMod val="50000"/>
                  </a:schemeClr>
                </a:solidFill>
              </a:rPr>
              <a:t> </a:t>
            </a:r>
            <a:r>
              <a:rPr lang="en-US" sz="1000" i="1" dirty="0" smtClean="0">
                <a:solidFill>
                  <a:schemeClr val="bg2">
                    <a:lumMod val="50000"/>
                  </a:schemeClr>
                </a:solidFill>
              </a:rPr>
              <a:t>Data Services -&gt; Stream Analytics (Preview) -&gt;Quick Create</a:t>
            </a:r>
            <a:r>
              <a:rPr lang="en-US" sz="1000" dirty="0" smtClean="0">
                <a:solidFill>
                  <a:schemeClr val="bg2">
                    <a:lumMod val="50000"/>
                  </a:schemeClr>
                </a:solidFill>
              </a:rPr>
              <a:t>.[Obviously one must subscribe to the ASA preview to access the service].</a:t>
            </a:r>
          </a:p>
          <a:p>
            <a:r>
              <a:rPr lang="en-US" sz="1000" dirty="0" smtClean="0">
                <a:solidFill>
                  <a:schemeClr val="bg2">
                    <a:lumMod val="50000"/>
                  </a:schemeClr>
                </a:solidFill>
              </a:rPr>
              <a:t>Note:</a:t>
            </a:r>
          </a:p>
          <a:p>
            <a:pPr marL="171450" indent="-171450">
              <a:buFont typeface="Arial" panose="020B0604020202020204" pitchFamily="34" charset="0"/>
              <a:buChar char="•"/>
            </a:pPr>
            <a:r>
              <a:rPr lang="en-US" sz="1000" dirty="0">
                <a:solidFill>
                  <a:schemeClr val="bg2">
                    <a:lumMod val="50000"/>
                  </a:schemeClr>
                </a:solidFill>
              </a:rPr>
              <a:t>T</a:t>
            </a:r>
            <a:r>
              <a:rPr lang="en-US" sz="1000" dirty="0" smtClean="0">
                <a:solidFill>
                  <a:schemeClr val="bg2">
                    <a:lumMod val="50000"/>
                  </a:schemeClr>
                </a:solidFill>
              </a:rPr>
              <a:t>he storage account is used to store only the ‘monitoring’ data</a:t>
            </a:r>
          </a:p>
          <a:p>
            <a:pPr marL="171450" indent="-171450">
              <a:buFont typeface="Arial" panose="020B0604020202020204" pitchFamily="34" charset="0"/>
              <a:buChar char="•"/>
            </a:pPr>
            <a:r>
              <a:rPr lang="en-US" sz="1000" dirty="0" smtClean="0">
                <a:solidFill>
                  <a:schemeClr val="bg2">
                    <a:lumMod val="50000"/>
                  </a:schemeClr>
                </a:solidFill>
              </a:rPr>
              <a:t>This wizard does NOT start the job. Starting a Job is an explicit operation as explained later in the deck.  </a:t>
            </a:r>
          </a:p>
          <a:p>
            <a:r>
              <a:rPr lang="en-US" sz="1000" dirty="0" smtClean="0">
                <a:solidFill>
                  <a:schemeClr val="accent2">
                    <a:lumMod val="50000"/>
                  </a:schemeClr>
                </a:solidFill>
              </a:rPr>
              <a:t>Speaker Notes: </a:t>
            </a:r>
          </a:p>
          <a:p>
            <a:r>
              <a:rPr lang="en-US" sz="1000" dirty="0" smtClean="0">
                <a:solidFill>
                  <a:schemeClr val="bg2">
                    <a:lumMod val="50000"/>
                  </a:schemeClr>
                </a:solidFill>
              </a:rPr>
              <a:t>Highlight that ASA is fully integrated with/into the Azure portal. The Azure Portal is the primary tool to interface with ASA. </a:t>
            </a:r>
            <a:r>
              <a:rPr lang="en-US" sz="1000" dirty="0">
                <a:solidFill>
                  <a:schemeClr val="bg2">
                    <a:lumMod val="50000"/>
                  </a:schemeClr>
                </a:solidFill>
              </a:rPr>
              <a:t>T</a:t>
            </a:r>
            <a:r>
              <a:rPr lang="en-US" sz="1000" dirty="0" smtClean="0">
                <a:solidFill>
                  <a:schemeClr val="bg2">
                    <a:lumMod val="50000"/>
                  </a:schemeClr>
                </a:solidFill>
              </a:rPr>
              <a:t>he entire lifecycle of an ASA job can be managed through the Azure Portal.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56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5963" y="4556761"/>
            <a:ext cx="5607050" cy="3660775"/>
          </a:xfrm>
        </p:spPr>
        <p:txBody>
          <a:bodyPr/>
          <a:lstStyle/>
          <a:p>
            <a:r>
              <a:rPr lang="en-US" sz="1000" dirty="0" smtClean="0">
                <a:solidFill>
                  <a:schemeClr val="bg2">
                    <a:lumMod val="50000"/>
                  </a:schemeClr>
                </a:solidFill>
              </a:rPr>
              <a:t>After you create a Job, you will get this screen. This lists all the activities in in the lifecycle of a typical ASA Job.</a:t>
            </a:r>
          </a:p>
          <a:p>
            <a:r>
              <a:rPr lang="en-US" sz="1000" dirty="0" smtClean="0">
                <a:solidFill>
                  <a:schemeClr val="bg2">
                    <a:lumMod val="50000"/>
                  </a:schemeClr>
                </a:solidFill>
              </a:rPr>
              <a:t>Before you can start a Job you have to:</a:t>
            </a:r>
          </a:p>
          <a:p>
            <a:pPr marL="228600" indent="-228600">
              <a:spcBef>
                <a:spcPts val="0"/>
              </a:spcBef>
              <a:buFont typeface="+mj-lt"/>
              <a:buAutoNum type="arabicPeriod"/>
            </a:pPr>
            <a:r>
              <a:rPr lang="en-US" sz="1000" dirty="0">
                <a:solidFill>
                  <a:schemeClr val="bg2">
                    <a:lumMod val="50000"/>
                  </a:schemeClr>
                </a:solidFill>
              </a:rPr>
              <a:t>Add Input </a:t>
            </a:r>
            <a:r>
              <a:rPr lang="en-US" sz="1000" dirty="0" smtClean="0">
                <a:solidFill>
                  <a:schemeClr val="bg2">
                    <a:lumMod val="50000"/>
                  </a:schemeClr>
                </a:solidFill>
              </a:rPr>
              <a:t>sources (at least one)</a:t>
            </a:r>
            <a:endParaRPr lang="en-US" sz="1000" dirty="0">
              <a:solidFill>
                <a:schemeClr val="bg2">
                  <a:lumMod val="50000"/>
                </a:schemeClr>
              </a:solidFill>
            </a:endParaRPr>
          </a:p>
          <a:p>
            <a:pPr marL="228600" indent="-228600">
              <a:spcBef>
                <a:spcPts val="0"/>
              </a:spcBef>
              <a:buFont typeface="+mj-lt"/>
              <a:buAutoNum type="arabicPeriod"/>
            </a:pPr>
            <a:r>
              <a:rPr lang="en-US" sz="1000" dirty="0">
                <a:solidFill>
                  <a:schemeClr val="bg2">
                    <a:lumMod val="50000"/>
                  </a:schemeClr>
                </a:solidFill>
              </a:rPr>
              <a:t>Develop the query</a:t>
            </a:r>
          </a:p>
          <a:p>
            <a:pPr marL="228600" indent="-228600">
              <a:spcBef>
                <a:spcPts val="0"/>
              </a:spcBef>
              <a:buFont typeface="+mj-lt"/>
              <a:buAutoNum type="arabicPeriod"/>
            </a:pPr>
            <a:r>
              <a:rPr lang="en-US" sz="1000" dirty="0">
                <a:solidFill>
                  <a:schemeClr val="bg2">
                    <a:lumMod val="50000"/>
                  </a:schemeClr>
                </a:solidFill>
              </a:rPr>
              <a:t>Add </a:t>
            </a:r>
            <a:r>
              <a:rPr lang="en-US" sz="1000" dirty="0" smtClean="0">
                <a:solidFill>
                  <a:schemeClr val="bg2">
                    <a:lumMod val="50000"/>
                  </a:schemeClr>
                </a:solidFill>
              </a:rPr>
              <a:t>an output source</a:t>
            </a:r>
            <a:endParaRPr lang="en-US" sz="1000" dirty="0">
              <a:solidFill>
                <a:schemeClr val="bg2">
                  <a:lumMod val="50000"/>
                </a:schemeClr>
              </a:solidFill>
            </a:endParaRPr>
          </a:p>
          <a:p>
            <a:r>
              <a:rPr lang="en-US" sz="1000" dirty="0" smtClean="0">
                <a:solidFill>
                  <a:schemeClr val="bg2">
                    <a:lumMod val="50000"/>
                  </a:schemeClr>
                </a:solidFill>
              </a:rPr>
              <a:t>After you start the Job you monitor the job for (a) runtime behavior and (b) performance via a comprehensive set of metrics.</a:t>
            </a:r>
          </a:p>
          <a:p>
            <a:pPr marL="171450" indent="-171450">
              <a:spcBef>
                <a:spcPts val="0"/>
              </a:spcBef>
              <a:buFont typeface="Arial" panose="020B0604020202020204" pitchFamily="34" charset="0"/>
              <a:buChar char="•"/>
            </a:pPr>
            <a:r>
              <a:rPr lang="en-US" sz="1000" dirty="0">
                <a:solidFill>
                  <a:schemeClr val="bg2">
                    <a:lumMod val="50000"/>
                  </a:schemeClr>
                </a:solidFill>
              </a:rPr>
              <a:t>If not satisfactory you can try to improve performance by providing additional computing resources to the job. Sometimes you </a:t>
            </a:r>
            <a:r>
              <a:rPr lang="en-US" sz="1000" dirty="0" smtClean="0">
                <a:solidFill>
                  <a:schemeClr val="bg2">
                    <a:lumMod val="50000"/>
                  </a:schemeClr>
                </a:solidFill>
              </a:rPr>
              <a:t>may have to </a:t>
            </a:r>
            <a:r>
              <a:rPr lang="en-US" sz="1000" dirty="0">
                <a:solidFill>
                  <a:schemeClr val="bg2">
                    <a:lumMod val="50000"/>
                  </a:schemeClr>
                </a:solidFill>
              </a:rPr>
              <a:t>rewrite/redesign your query.</a:t>
            </a:r>
          </a:p>
          <a:p>
            <a:pPr marL="171450" indent="-171450">
              <a:spcBef>
                <a:spcPts val="0"/>
              </a:spcBef>
              <a:buFont typeface="Arial" panose="020B0604020202020204" pitchFamily="34" charset="0"/>
              <a:buChar char="•"/>
            </a:pPr>
            <a:r>
              <a:rPr lang="en-US" sz="1000" dirty="0">
                <a:solidFill>
                  <a:schemeClr val="bg2">
                    <a:lumMod val="50000"/>
                  </a:schemeClr>
                </a:solidFill>
              </a:rPr>
              <a:t>While the job is running you can  check how many events are  being correctly processed and how many result in errors.</a:t>
            </a:r>
          </a:p>
          <a:p>
            <a:r>
              <a:rPr lang="en-US" sz="1000" dirty="0" smtClean="0">
                <a:solidFill>
                  <a:schemeClr val="bg2">
                    <a:lumMod val="50000"/>
                  </a:schemeClr>
                </a:solidFill>
              </a:rPr>
              <a:t>All of this can be done through the Azure Portal itself.</a:t>
            </a:r>
          </a:p>
          <a:p>
            <a:r>
              <a:rPr lang="en-US" sz="1000" b="1" dirty="0" smtClean="0">
                <a:solidFill>
                  <a:schemeClr val="accent2">
                    <a:lumMod val="50000"/>
                  </a:schemeClr>
                </a:solidFill>
              </a:rPr>
              <a:t>Speaker Notes: </a:t>
            </a:r>
          </a:p>
          <a:p>
            <a:pPr marL="171450" indent="-171450">
              <a:spcBef>
                <a:spcPts val="0"/>
              </a:spcBef>
              <a:buFont typeface="Arial" panose="020B0604020202020204" pitchFamily="34" charset="0"/>
              <a:buChar char="•"/>
            </a:pPr>
            <a:r>
              <a:rPr lang="en-US" sz="1000" dirty="0" smtClean="0">
                <a:solidFill>
                  <a:schemeClr val="bg2">
                    <a:lumMod val="50000"/>
                  </a:schemeClr>
                </a:solidFill>
              </a:rPr>
              <a:t>Use this slide as the </a:t>
            </a:r>
            <a:r>
              <a:rPr lang="en-US" sz="1000" b="1" dirty="0">
                <a:solidFill>
                  <a:schemeClr val="bg2">
                    <a:lumMod val="50000"/>
                  </a:schemeClr>
                </a:solidFill>
              </a:rPr>
              <a:t>a</a:t>
            </a:r>
            <a:r>
              <a:rPr lang="en-US" sz="1000" b="1" dirty="0" smtClean="0">
                <a:solidFill>
                  <a:schemeClr val="bg2">
                    <a:lumMod val="50000"/>
                  </a:schemeClr>
                </a:solidFill>
              </a:rPr>
              <a:t>nchor </a:t>
            </a:r>
            <a:r>
              <a:rPr lang="en-US" sz="1000" b="1" dirty="0">
                <a:solidFill>
                  <a:schemeClr val="bg2">
                    <a:lumMod val="50000"/>
                  </a:schemeClr>
                </a:solidFill>
              </a:rPr>
              <a:t>s</a:t>
            </a:r>
            <a:r>
              <a:rPr lang="en-US" sz="1000" b="1" dirty="0" smtClean="0">
                <a:solidFill>
                  <a:schemeClr val="bg2">
                    <a:lumMod val="50000"/>
                  </a:schemeClr>
                </a:solidFill>
              </a:rPr>
              <a:t>lide </a:t>
            </a:r>
            <a:r>
              <a:rPr lang="en-US" sz="1000" dirty="0" smtClean="0">
                <a:solidFill>
                  <a:schemeClr val="bg2">
                    <a:lumMod val="50000"/>
                  </a:schemeClr>
                </a:solidFill>
              </a:rPr>
              <a:t>for the presentation. This slide repeats so that audience knows where they are in the overall flow of the presentation.</a:t>
            </a:r>
          </a:p>
          <a:p>
            <a:pPr marL="171450" indent="-171450">
              <a:spcBef>
                <a:spcPts val="0"/>
              </a:spcBef>
              <a:buFont typeface="Arial" panose="020B0604020202020204" pitchFamily="34" charset="0"/>
              <a:buChar char="•"/>
            </a:pPr>
            <a:r>
              <a:rPr lang="en-US" sz="1000" dirty="0" smtClean="0">
                <a:solidFill>
                  <a:schemeClr val="bg2">
                    <a:lumMod val="50000"/>
                  </a:schemeClr>
                </a:solidFill>
              </a:rPr>
              <a:t>Mention that the rest of the presentation is a deep dive into each of the steps listed here.</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50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solidFill>
                  <a:schemeClr val="accent2">
                    <a:lumMod val="50000"/>
                  </a:schemeClr>
                </a:solidFill>
              </a:rPr>
              <a:t>Speaker Notes: </a:t>
            </a:r>
          </a:p>
          <a:p>
            <a:r>
              <a:rPr lang="en-US" sz="1050" dirty="0" smtClean="0">
                <a:solidFill>
                  <a:schemeClr val="bg2">
                    <a:lumMod val="50000"/>
                  </a:schemeClr>
                </a:solidFill>
              </a:rPr>
              <a:t>Mention that next we will now go deeper into the first step (Adding Inputs).</a:t>
            </a:r>
            <a:endParaRPr lang="en-US" sz="105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747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751812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52" tIns="91409" rIns="146252" bIns="9140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2" y="3877259"/>
            <a:ext cx="7171399" cy="1789991"/>
          </a:xfrm>
        </p:spPr>
        <p:txBody>
          <a:bodyPr tIns="109688" bIns="109688">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4098010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1173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971247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7482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9570573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52935688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390805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42520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96350587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42025116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563652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5"/>
            <a:ext cx="7171399" cy="1794661"/>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4334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72367364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69512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14104893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2617675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97236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6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52" tIns="91409" rIns="146252" bIns="9140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2" y="2971385"/>
            <a:ext cx="7171399" cy="1794661"/>
          </a:xfrm>
          <a:noFill/>
        </p:spPr>
        <p:txBody>
          <a:bodyPr lIns="146252" tIns="109688" rIns="146252" bIns="109688">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571983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30577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97070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45243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32123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931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02133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581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55578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79248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7713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827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689872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8396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1491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61816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075314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sz="5294"/>
            </a:lvl1pPr>
          </a:lstStyle>
          <a:p>
            <a:r>
              <a:rPr lang="en-US" smtClean="0"/>
              <a:t>Click to edit Master title style</a:t>
            </a:r>
            <a:endParaRPr lang="en-US" dirty="0"/>
          </a:p>
        </p:txBody>
      </p:sp>
    </p:spTree>
    <p:extLst>
      <p:ext uri="{BB962C8B-B14F-4D97-AF65-F5344CB8AC3E}">
        <p14:creationId xmlns:p14="http://schemas.microsoft.com/office/powerpoint/2010/main" val="176452445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925816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45241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77235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324003679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43557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8507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8135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5184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65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7866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55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defTabSz="457200"/>
            <a:fld id="{FFB82908-4842-4340-9D73-01C813DDC308}" type="slidenum">
              <a:rPr lang="en-US" smtClean="0">
                <a:solidFill>
                  <a:srgbClr val="505050">
                    <a:tint val="75000"/>
                  </a:srgbClr>
                </a:solidFill>
              </a:rPr>
              <a:pPr defTabSz="457200"/>
              <a:t>‹#›</a:t>
            </a:fld>
            <a:endParaRPr lang="en-US" dirty="0">
              <a:solidFill>
                <a:srgbClr val="505050">
                  <a:tint val="75000"/>
                </a:srgbClr>
              </a:solidFill>
            </a:endParaRPr>
          </a:p>
        </p:txBody>
      </p:sp>
    </p:spTree>
    <p:extLst>
      <p:ext uri="{BB962C8B-B14F-4D97-AF65-F5344CB8AC3E}">
        <p14:creationId xmlns:p14="http://schemas.microsoft.com/office/powerpoint/2010/main" val="378041915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247805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4059564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defTabSz="457200"/>
            <a:fld id="{4AAD347D-5ACD-4C99-B74B-A9C85AD731AF}" type="datetimeFigureOut">
              <a:rPr lang="en-US" dirty="0">
                <a:solidFill>
                  <a:srgbClr val="505050"/>
                </a:solidFill>
              </a:rPr>
              <a:pPr defTabSz="457200"/>
              <a:t>5/24/2015</a:t>
            </a:fld>
            <a:endParaRPr lang="en-US" dirty="0">
              <a:solidFill>
                <a:srgbClr val="505050"/>
              </a:solidFill>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79268530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algn="r" defTabSz="457200"/>
            <a:fld id="{BAAF4389-025E-448A-AEEE-02333ADE33C4}" type="slidenum">
              <a:rPr lang="en-US" sz="1000">
                <a:gradFill>
                  <a:gsLst>
                    <a:gs pos="2917">
                      <a:srgbClr val="505050"/>
                    </a:gs>
                    <a:gs pos="30000">
                      <a:srgbClr val="505050"/>
                    </a:gs>
                  </a:gsLst>
                  <a:lin ang="5400000" scaled="0"/>
                </a:gradFill>
              </a:rPr>
              <a:pPr algn="r" defTabSz="457200"/>
              <a:t>‹#›</a:t>
            </a:fld>
            <a:endParaRPr lang="en-US" sz="1000"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14870908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832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smtClean="0"/>
              <a:t>Sub Title for the slide</a:t>
            </a:r>
            <a:endParaRPr lang="en-US" dirty="0"/>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437566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457259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defTabSz="457200"/>
            <a:fld id="{9796027F-7875-4030-9381-8BD8C4F21935}" type="datetimeFigureOut">
              <a:rPr lang="en-US" dirty="0">
                <a:solidFill>
                  <a:srgbClr val="505050"/>
                </a:solidFill>
              </a:rPr>
              <a:pPr defTabSz="457200"/>
              <a:t>5/24/2015</a:t>
            </a:fld>
            <a:endParaRPr lang="en-US" dirty="0">
              <a:solidFill>
                <a:srgbClr val="505050"/>
              </a:solidFill>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defTabSz="457200"/>
            <a:endParaRPr lang="en-US" dirty="0">
              <a:solidFill>
                <a:srgbClr val="505050"/>
              </a:solidFill>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defTabSz="457200"/>
            <a:fld id="{D57F1E4F-1CFF-5643-939E-02111984F565}"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6965437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957547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55269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6711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45902726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265563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4343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nchor="t"/>
          <a:lstStyle/>
          <a:p>
            <a:r>
              <a:rPr lang="en-US" smtClean="0"/>
              <a:t>Click to edit Master title style</a:t>
            </a:r>
            <a:endParaRPr lang="en-US"/>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126589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a:xfrm>
            <a:off x="685800" y="6412447"/>
            <a:ext cx="4114800" cy="228600"/>
          </a:xfrm>
          <a:prstGeom prst="rect">
            <a:avLst/>
          </a:prstGeom>
        </p:spPr>
        <p:txBody>
          <a:bodyPr/>
          <a:lstStyle/>
          <a:p>
            <a:fld id="{2E3502A7-4953-4248-9C90-F38E3369A26B}" type="datetimeFigureOut">
              <a:rPr lang="en-US" smtClean="0"/>
              <a:t>5/24/2015</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B76EA12D-8CE7-4A93-BE25-B64E43E4FAD3}" type="slidenum">
              <a:rPr lang="en-US" smtClean="0"/>
              <a:t>‹#›</a:t>
            </a:fld>
            <a:endParaRPr lang="en-US"/>
          </a:p>
        </p:txBody>
      </p:sp>
    </p:spTree>
    <p:extLst>
      <p:ext uri="{BB962C8B-B14F-4D97-AF65-F5344CB8AC3E}">
        <p14:creationId xmlns:p14="http://schemas.microsoft.com/office/powerpoint/2010/main" val="18995958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36605213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238333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5214627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358045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0262697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3515855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9742378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1" y="358"/>
            <a:ext cx="12191999" cy="6840232"/>
          </a:xfrm>
          <a:prstGeom prst="rect">
            <a:avLst/>
          </a:prstGeom>
        </p:spPr>
      </p:pic>
      <p:sp>
        <p:nvSpPr>
          <p:cNvPr id="8" name="Rectangle 7"/>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276590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3824641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1986902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26435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53418399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07714844"/>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885623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193118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407241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308968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32485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
        <p:nvSpPr>
          <p:cNvPr id="12" name="Rectangle 11"/>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8632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7297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147529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2614175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2272653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9278575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536507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31552805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86597135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706875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54572292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5"/>
            <a:ext cx="7171399" cy="2205807"/>
          </a:xfrm>
          <a:noFill/>
        </p:spPr>
        <p:txBody>
          <a:bodyPr lIns="146252" tIns="91409" rIns="146252" bIns="9140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2" y="3415441"/>
            <a:ext cx="7171399" cy="2232935"/>
          </a:xfrm>
          <a:noFill/>
        </p:spPr>
        <p:txBody>
          <a:bodyPr lIns="146252" tIns="109688" rIns="146252" bIns="109688">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8250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6607015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85243789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12926795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77852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3312194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1191854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2799354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353200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5992582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87012145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52" tIns="91409" rIns="146252" bIns="91409" anchor="t" anchorCtr="0"/>
          <a:lstStyle>
            <a:lvl1pPr>
              <a:defRPr sz="5196"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9"/>
            <a:ext cx="7171399" cy="1789991"/>
          </a:xfrm>
        </p:spPr>
        <p:txBody>
          <a:bodyPr tIns="109688" bIns="109688">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61406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4631341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6430109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3868161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8854079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139679386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16718584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37729899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587264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81431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278702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image" Target="../media/image13.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image" Target="../media/image12.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theme" Target="../theme/theme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image" Target="../media/image12.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theme" Target="../theme/theme3.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955335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36581315"/>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1024012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tags" Target="../tags/tag4.xml"/><Relationship Id="rId7" Type="http://schemas.openxmlformats.org/officeDocument/2006/relationships/image" Target="../media/image29.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8.jpeg"/><Relationship Id="rId5" Type="http://schemas.openxmlformats.org/officeDocument/2006/relationships/notesSlide" Target="../notesSlides/notesSlide3.xml"/><Relationship Id="rId4" Type="http://schemas.openxmlformats.org/officeDocument/2006/relationships/slideLayout" Target="../slideLayouts/slideLayout48.xml"/><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hyperlink" Target="http://azure.microsoft.com/en-us/documentation/articles/stream-analytics-developer-guide/" TargetMode="External"/><Relationship Id="rId2" Type="http://schemas.openxmlformats.org/officeDocument/2006/relationships/hyperlink" Target="http://azure.microsoft.com/en-us/documentation/articles/stream-analytics-get-started/" TargetMode="External"/><Relationship Id="rId1" Type="http://schemas.openxmlformats.org/officeDocument/2006/relationships/slideLayout" Target="../slideLayouts/slideLayout48.xml"/><Relationship Id="rId4" Type="http://schemas.openxmlformats.org/officeDocument/2006/relationships/hyperlink" Target="https://github.com/MSOpenTech/connectthedots/wik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2"/>
          </p:nvPr>
        </p:nvSpPr>
        <p:spPr/>
        <p:txBody>
          <a:bodyPr/>
          <a:lstStyle/>
          <a:p>
            <a:endParaRPr lang="zh-TW" altLang="en-US"/>
          </a:p>
        </p:txBody>
      </p:sp>
      <p:sp>
        <p:nvSpPr>
          <p:cNvPr id="3" name="Title 2"/>
          <p:cNvSpPr>
            <a:spLocks noGrp="1"/>
          </p:cNvSpPr>
          <p:nvPr>
            <p:ph type="title"/>
          </p:nvPr>
        </p:nvSpPr>
        <p:spPr>
          <a:xfrm>
            <a:off x="271105" y="1596868"/>
            <a:ext cx="9860610" cy="1801436"/>
          </a:xfrm>
        </p:spPr>
        <p:txBody>
          <a:bodyPr/>
          <a:lstStyle/>
          <a:p>
            <a:r>
              <a:rPr lang="en-US" altLang="zh-TW" dirty="0" smtClean="0"/>
              <a:t>Azure Event Hubs </a:t>
            </a:r>
            <a:r>
              <a:rPr lang="zh-TW" altLang="en-US" dirty="0" smtClean="0"/>
              <a:t>與 </a:t>
            </a:r>
            <a:r>
              <a:rPr lang="en-US" altLang="zh-TW" dirty="0" smtClean="0"/>
              <a:t>Stream Analytics</a:t>
            </a:r>
            <a:endParaRPr lang="en-US" sz="5400" dirty="0"/>
          </a:p>
        </p:txBody>
      </p:sp>
    </p:spTree>
    <p:extLst>
      <p:ext uri="{BB962C8B-B14F-4D97-AF65-F5344CB8AC3E}">
        <p14:creationId xmlns:p14="http://schemas.microsoft.com/office/powerpoint/2010/main" val="1073453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brightnessContrast bright="-11000" contrast="43000"/>
                    </a14:imgEffect>
                  </a14:imgLayer>
                </a14:imgProps>
              </a:ext>
              <a:ext uri="{28A0092B-C50C-407E-A947-70E740481C1C}">
                <a14:useLocalDpi xmlns:a14="http://schemas.microsoft.com/office/drawing/2010/main" val="0"/>
              </a:ext>
            </a:extLst>
          </a:blip>
          <a:srcRect r="23147" b="2631"/>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Azure </a:t>
            </a:r>
            <a:r>
              <a:rPr lang="zh-TW" altLang="en-US" dirty="0" smtClean="0"/>
              <a:t>串流分析</a:t>
            </a:r>
            <a:endParaRPr lang="en-US" dirty="0"/>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lang="zh-TW" altLang="en-US" sz="3137" dirty="0" smtClea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可靠度及延展性能可用於商業應用</a:t>
            </a:r>
            <a:endParaRPr kumimoji="0" lang="en-US" sz="3137"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zh-TW" altLang="en-US" sz="3137" b="0" i="0" u="none" strike="noStrike" kern="1200" cap="none" spc="0" normalizeH="0" baseline="0" noProof="0" dirty="0" smtClean="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快速</a:t>
            </a:r>
            <a:r>
              <a:rPr lang="zh-TW" altLang="en-US" sz="3137" dirty="0" smtClea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完成</a:t>
            </a:r>
            <a:r>
              <a:rPr kumimoji="0" lang="zh-TW" altLang="en-US" sz="3137" b="0" i="0" u="none" strike="noStrike" kern="1200" cap="none" spc="0" normalizeH="0" baseline="0" noProof="0" dirty="0" smtClean="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開發</a:t>
            </a:r>
            <a:endParaRPr kumimoji="0" lang="en-US" sz="3137"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lang="zh-TW" altLang="en-US" sz="3137" dirty="0" smtClea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由 </a:t>
            </a:r>
            <a:r>
              <a:rPr lang="en-US" altLang="zh-TW" sz="3137" dirty="0" smtClea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Azure </a:t>
            </a:r>
            <a:r>
              <a:rPr lang="zh-TW" altLang="en-US" sz="3137" dirty="0" smtClean="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管理的即時分析服務</a:t>
            </a:r>
            <a:endParaRPr kumimoji="0" lang="en-US" sz="3137"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90493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為什麼要在雲端使用串流分析</a:t>
            </a:r>
            <a:r>
              <a:rPr lang="en-US" dirty="0" smtClean="0"/>
              <a:t>?</a:t>
            </a:r>
            <a:endParaRPr lang="en-US" dirty="0"/>
          </a:p>
        </p:txBody>
      </p:sp>
      <p:sp>
        <p:nvSpPr>
          <p:cNvPr id="5" name="TextBox 4"/>
          <p:cNvSpPr txBox="1"/>
          <p:nvPr/>
        </p:nvSpPr>
        <p:spPr>
          <a:xfrm>
            <a:off x="3950997" y="2047114"/>
            <a:ext cx="4093426" cy="672620"/>
          </a:xfrm>
          <a:prstGeom prst="rect">
            <a:avLst/>
          </a:prstGeom>
          <a:noFill/>
        </p:spPr>
        <p:txBody>
          <a:bodyPr wrap="none" lIns="68579" tIns="34290" rIns="68579" bIns="3429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921" b="0" i="0" u="none" strike="noStrike" kern="1200" cap="none" spc="-70" normalizeH="0" baseline="0" noProof="0" dirty="0" smtClean="0">
                <a:ln>
                  <a:noFill/>
                </a:ln>
                <a:solidFill>
                  <a:srgbClr val="505050"/>
                </a:solidFill>
                <a:effectLst/>
                <a:uLnTx/>
                <a:uFillTx/>
                <a:latin typeface="Segoe UI Light"/>
                <a:ea typeface="+mn-ea"/>
                <a:cs typeface="+mn-cs"/>
              </a:rPr>
              <a:t>資料不全在本地端</a:t>
            </a:r>
            <a:endParaRPr kumimoji="0" lang="en-US" sz="3921" b="0" i="0" u="none" strike="noStrike" kern="1200" cap="none" spc="-70" normalizeH="0" baseline="0" noProof="0" dirty="0">
              <a:ln>
                <a:noFill/>
              </a:ln>
              <a:solidFill>
                <a:srgbClr val="505050"/>
              </a:solidFill>
              <a:effectLst/>
              <a:uLnTx/>
              <a:uFillTx/>
              <a:latin typeface="Segoe UI Light"/>
              <a:ea typeface="+mn-ea"/>
              <a:cs typeface="+mn-cs"/>
            </a:endParaRPr>
          </a:p>
        </p:txBody>
      </p:sp>
      <p:grpSp>
        <p:nvGrpSpPr>
          <p:cNvPr id="12" name="Group 11"/>
          <p:cNvGrpSpPr/>
          <p:nvPr/>
        </p:nvGrpSpPr>
        <p:grpSpPr>
          <a:xfrm>
            <a:off x="1022824" y="1794982"/>
            <a:ext cx="1828541" cy="1947187"/>
            <a:chOff x="1874340" y="1424638"/>
            <a:chExt cx="1828800" cy="1947464"/>
          </a:xfrm>
        </p:grpSpPr>
        <p:pic>
          <p:nvPicPr>
            <p:cNvPr id="10"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874340" y="1424638"/>
              <a:ext cx="1828800" cy="1260988"/>
            </a:xfrm>
            <a:prstGeom prst="rect">
              <a:avLst/>
            </a:prstGeom>
            <a:solidFill>
              <a:schemeClr val="accent1">
                <a:lumMod val="20000"/>
                <a:lumOff val="80000"/>
              </a:schemeClr>
            </a:solidFill>
            <a:extLst/>
          </p:spPr>
        </p:pic>
        <p:sp>
          <p:nvSpPr>
            <p:cNvPr id="11" name="TextBox 10"/>
            <p:cNvSpPr txBox="1"/>
            <p:nvPr/>
          </p:nvSpPr>
          <p:spPr>
            <a:xfrm>
              <a:off x="2046117" y="2756462"/>
              <a:ext cx="1485233" cy="61564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spc="-70" dirty="0" smtClean="0">
                  <a:solidFill>
                    <a:srgbClr val="505050"/>
                  </a:solidFill>
                  <a:latin typeface="Segoe UI Light"/>
                </a:rPr>
                <a:t>已經在雲端的</a:t>
              </a:r>
              <a:r>
                <a:rPr lang="en-US" altLang="zh-TW" sz="2000" spc="-70" dirty="0" smtClean="0">
                  <a:solidFill>
                    <a:srgbClr val="505050"/>
                  </a:solidFill>
                  <a:latin typeface="Segoe UI Light"/>
                </a:rPr>
                <a:t/>
              </a:r>
              <a:br>
                <a:rPr lang="en-US" altLang="zh-TW" sz="2000" spc="-70" dirty="0" smtClean="0">
                  <a:solidFill>
                    <a:srgbClr val="505050"/>
                  </a:solidFill>
                  <a:latin typeface="Segoe UI Light"/>
                </a:rPr>
              </a:br>
              <a:r>
                <a:rPr lang="zh-TW" altLang="en-US" sz="2000" spc="-70" dirty="0" smtClean="0">
                  <a:solidFill>
                    <a:srgbClr val="505050"/>
                  </a:solidFill>
                  <a:latin typeface="Segoe UI Light"/>
                </a:rPr>
                <a:t>事件資料</a:t>
              </a:r>
              <a:endParaRPr kumimoji="0" lang="en-US" sz="2000" b="0" i="0" u="none" strike="noStrike" kern="1200" cap="none" spc="-70" normalizeH="0" baseline="0" noProof="0" dirty="0">
                <a:ln>
                  <a:noFill/>
                </a:ln>
                <a:solidFill>
                  <a:srgbClr val="505050"/>
                </a:solidFill>
                <a:effectLst/>
                <a:uLnTx/>
                <a:uFillTx/>
                <a:latin typeface="Segoe UI Light"/>
                <a:ea typeface="+mn-ea"/>
                <a:cs typeface="+mn-cs"/>
              </a:endParaRPr>
            </a:p>
          </p:txBody>
        </p:sp>
      </p:grpSp>
      <p:grpSp>
        <p:nvGrpSpPr>
          <p:cNvPr id="17" name="Group 16"/>
          <p:cNvGrpSpPr/>
          <p:nvPr/>
        </p:nvGrpSpPr>
        <p:grpSpPr>
          <a:xfrm>
            <a:off x="9123040" y="1546529"/>
            <a:ext cx="1828541" cy="2444093"/>
            <a:chOff x="8313806" y="1213763"/>
            <a:chExt cx="1828800" cy="2444440"/>
          </a:xfrm>
        </p:grpSpPr>
        <p:sp>
          <p:nvSpPr>
            <p:cNvPr id="14" name="TextBox 13"/>
            <p:cNvSpPr txBox="1"/>
            <p:nvPr/>
          </p:nvSpPr>
          <p:spPr>
            <a:xfrm>
              <a:off x="8586918" y="3042563"/>
              <a:ext cx="1282584" cy="61564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dirty="0" smtClean="0">
                  <a:solidFill>
                    <a:srgbClr val="505050"/>
                  </a:solidFill>
                  <a:latin typeface="Segoe UI Light"/>
                </a:rPr>
                <a:t>事件資料</a:t>
              </a:r>
              <a:r>
                <a:rPr lang="en-US" altLang="zh-TW" sz="2000" dirty="0" smtClean="0">
                  <a:solidFill>
                    <a:srgbClr val="505050"/>
                  </a:solidFill>
                  <a:latin typeface="Segoe UI Light"/>
                </a:rPr>
                <a:t/>
              </a:r>
              <a:br>
                <a:rPr lang="en-US" altLang="zh-TW" sz="2000" dirty="0" smtClean="0">
                  <a:solidFill>
                    <a:srgbClr val="505050"/>
                  </a:solidFill>
                  <a:latin typeface="Segoe UI Light"/>
                </a:rPr>
              </a:br>
              <a:r>
                <a:rPr lang="zh-TW" altLang="en-US" sz="2000" dirty="0" smtClean="0">
                  <a:solidFill>
                    <a:srgbClr val="505050"/>
                  </a:solidFill>
                  <a:latin typeface="Segoe UI Light"/>
                </a:rPr>
                <a:t>分佈在全球</a:t>
              </a:r>
              <a:endParaRPr kumimoji="0" lang="en-US" sz="2000" b="0" i="0" u="none" strike="noStrike" kern="1200" cap="none" spc="-70" normalizeH="0" baseline="0" noProof="0" dirty="0">
                <a:ln>
                  <a:noFill/>
                </a:ln>
                <a:solidFill>
                  <a:srgbClr val="505050"/>
                </a:solidFill>
                <a:effectLst/>
                <a:uLnTx/>
                <a:uFillTx/>
                <a:latin typeface="Segoe UI Light"/>
                <a:ea typeface="+mn-ea"/>
                <a:cs typeface="+mn-cs"/>
              </a:endParaRPr>
            </a:p>
          </p:txBody>
        </p:sp>
        <p:pic>
          <p:nvPicPr>
            <p:cNvPr id="16" name="Picture 4" descr="\\MAGNUM\Projects\Microsoft\Cloud Power FY12\Design\ICONS_PNG\Open_Web_Platform.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8313806" y="1213763"/>
              <a:ext cx="1828800" cy="1828800"/>
            </a:xfrm>
            <a:prstGeom prst="rect">
              <a:avLst/>
            </a:prstGeom>
            <a:solidFill>
              <a:schemeClr val="accent1">
                <a:lumMod val="20000"/>
                <a:lumOff val="80000"/>
              </a:schemeClr>
            </a:solidFill>
          </p:spPr>
        </p:pic>
      </p:grpSp>
      <p:sp>
        <p:nvSpPr>
          <p:cNvPr id="19" name="Rectangle 18"/>
          <p:cNvSpPr/>
          <p:nvPr/>
        </p:nvSpPr>
        <p:spPr bwMode="auto">
          <a:xfrm>
            <a:off x="7018239" y="4233148"/>
            <a:ext cx="1865112" cy="18825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0" normalizeH="0" baseline="0" noProof="0" dirty="0" err="1">
              <a:ln>
                <a:noFill/>
              </a:ln>
              <a:solidFill>
                <a:srgbClr val="505050"/>
              </a:solidFill>
              <a:effectLst/>
              <a:uLnTx/>
              <a:uFillTx/>
              <a:latin typeface="Segoe UI Light"/>
              <a:ea typeface="Segoe UI" pitchFamily="34" charset="0"/>
              <a:cs typeface="Segoe UI" pitchFamily="34" charset="0"/>
            </a:endParaRPr>
          </a:p>
        </p:txBody>
      </p:sp>
      <p:sp>
        <p:nvSpPr>
          <p:cNvPr id="20" name="Rectangle 19"/>
          <p:cNvSpPr/>
          <p:nvPr/>
        </p:nvSpPr>
        <p:spPr bwMode="auto">
          <a:xfrm>
            <a:off x="5035051" y="4233148"/>
            <a:ext cx="1865112" cy="18825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0" normalizeH="0" baseline="0" noProof="0" dirty="0" err="1">
              <a:ln>
                <a:noFill/>
              </a:ln>
              <a:solidFill>
                <a:srgbClr val="505050"/>
              </a:solidFill>
              <a:effectLst/>
              <a:uLnTx/>
              <a:uFillTx/>
              <a:latin typeface="Segoe UI Light"/>
              <a:ea typeface="Segoe UI" pitchFamily="34" charset="0"/>
              <a:cs typeface="Segoe UI" pitchFamily="34" charset="0"/>
            </a:endParaRPr>
          </a:p>
        </p:txBody>
      </p:sp>
      <p:sp>
        <p:nvSpPr>
          <p:cNvPr id="21" name="Rectangle 20"/>
          <p:cNvSpPr/>
          <p:nvPr/>
        </p:nvSpPr>
        <p:spPr bwMode="auto">
          <a:xfrm>
            <a:off x="3051862" y="4233148"/>
            <a:ext cx="1865112" cy="18825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50" normalizeH="0" baseline="0" noProof="0" dirty="0" err="1">
              <a:ln>
                <a:noFill/>
              </a:ln>
              <a:solidFill>
                <a:srgbClr val="505050"/>
              </a:solidFill>
              <a:effectLst/>
              <a:uLnTx/>
              <a:uFillTx/>
              <a:latin typeface="Segoe UI Light"/>
              <a:ea typeface="Segoe UI" pitchFamily="34" charset="0"/>
              <a:cs typeface="Segoe UI" pitchFamily="34" charset="0"/>
            </a:endParaRPr>
          </a:p>
        </p:txBody>
      </p:sp>
      <p:pic>
        <p:nvPicPr>
          <p:cNvPr id="23" name="Picture 3" descr="\\MAGNUM\Projects\Microsoft\Cloud Power FY12\Design\Icons\PNGs\Public_Cloud_Productivity.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tretch>
            <a:fillRect/>
          </a:stretch>
        </p:blipFill>
        <p:spPr bwMode="auto">
          <a:xfrm>
            <a:off x="3070147" y="4260132"/>
            <a:ext cx="1828541" cy="1828541"/>
          </a:xfrm>
          <a:prstGeom prst="rect">
            <a:avLst/>
          </a:prstGeom>
          <a:noFill/>
        </p:spPr>
      </p:pic>
      <p:pic>
        <p:nvPicPr>
          <p:cNvPr id="25" name="Picture 5" descr="\\MAGNUM\Projects\Microsoft\Cloud Power FY12\Design\ICONS_PNG\Layer-79.png"/>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auto">
          <a:xfrm>
            <a:off x="7018239" y="4260132"/>
            <a:ext cx="1828541" cy="1828541"/>
          </a:xfrm>
          <a:prstGeom prst="rect">
            <a:avLst/>
          </a:prstGeom>
          <a:noFill/>
        </p:spPr>
      </p:pic>
      <p:cxnSp>
        <p:nvCxnSpPr>
          <p:cNvPr id="29" name="Elbow Connector 28"/>
          <p:cNvCxnSpPr/>
          <p:nvPr/>
        </p:nvCxnSpPr>
        <p:spPr>
          <a:xfrm rot="16200000" flipH="1">
            <a:off x="2458391" y="2895701"/>
            <a:ext cx="1601064" cy="588607"/>
          </a:xfrm>
          <a:prstGeom prst="bentConnector3">
            <a:avLst>
              <a:gd name="adj1" fmla="val 200"/>
            </a:avLst>
          </a:prstGeom>
          <a:ln w="38100">
            <a:prstDash val="sysDot"/>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3051862" y="6115655"/>
            <a:ext cx="184682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a:ea typeface="+mn-ea"/>
                <a:cs typeface="+mn-cs"/>
              </a:rPr>
              <a:t>減少成本</a:t>
            </a:r>
            <a:endParaRPr kumimoji="0" lang="en-US" sz="2000" b="0" i="0" u="none" strike="noStrike" kern="1200" cap="none" spc="-70" normalizeH="0" baseline="0" noProof="0" dirty="0">
              <a:ln>
                <a:noFill/>
              </a:ln>
              <a:solidFill>
                <a:srgbClr val="505050"/>
              </a:solidFill>
              <a:effectLst/>
              <a:uLnTx/>
              <a:uFillTx/>
              <a:latin typeface="Segoe UI Light"/>
              <a:ea typeface="+mn-ea"/>
              <a:cs typeface="+mn-cs"/>
            </a:endParaRPr>
          </a:p>
        </p:txBody>
      </p:sp>
      <p:sp>
        <p:nvSpPr>
          <p:cNvPr id="33" name="TextBox 32"/>
          <p:cNvSpPr txBox="1"/>
          <p:nvPr/>
        </p:nvSpPr>
        <p:spPr>
          <a:xfrm>
            <a:off x="5044194" y="6117044"/>
            <a:ext cx="184682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a:ea typeface="+mn-ea"/>
                <a:cs typeface="+mn-cs"/>
              </a:rPr>
              <a:t>彈性擴充</a:t>
            </a:r>
            <a:endParaRPr kumimoji="0" lang="en-US" sz="2000" b="0" i="0" u="none" strike="noStrike" kern="1200" cap="none" spc="-70" normalizeH="0" baseline="0" noProof="0" dirty="0">
              <a:ln>
                <a:noFill/>
              </a:ln>
              <a:solidFill>
                <a:srgbClr val="505050"/>
              </a:solidFill>
              <a:effectLst/>
              <a:uLnTx/>
              <a:uFillTx/>
              <a:latin typeface="Segoe UI Light"/>
              <a:ea typeface="+mn-ea"/>
              <a:cs typeface="+mn-cs"/>
            </a:endParaRPr>
          </a:p>
        </p:txBody>
      </p:sp>
      <p:sp>
        <p:nvSpPr>
          <p:cNvPr id="34" name="TextBox 33"/>
          <p:cNvSpPr txBox="1"/>
          <p:nvPr/>
        </p:nvSpPr>
        <p:spPr>
          <a:xfrm>
            <a:off x="7018239" y="6115655"/>
            <a:ext cx="18468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spc="-70" dirty="0" smtClean="0">
                <a:solidFill>
                  <a:srgbClr val="505050"/>
                </a:solidFill>
                <a:latin typeface="Segoe UI Light"/>
              </a:rPr>
              <a:t>服務</a:t>
            </a:r>
            <a:endParaRPr lang="en-US" altLang="zh-TW" sz="2000" spc="-70" dirty="0" smtClean="0">
              <a:solidFill>
                <a:srgbClr val="505050"/>
              </a:solidFill>
              <a:latin typeface="Segoe UI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spc="-70" dirty="0" smtClean="0">
                <a:solidFill>
                  <a:srgbClr val="505050"/>
                </a:solidFill>
                <a:latin typeface="Segoe UI Light"/>
              </a:rPr>
              <a:t>不是硬體建設</a:t>
            </a:r>
            <a:endParaRPr kumimoji="0" lang="en-US" sz="2000" b="0" i="0" u="none" strike="noStrike" kern="1200" cap="none" spc="-70" normalizeH="0" baseline="0" noProof="0" dirty="0">
              <a:ln>
                <a:noFill/>
              </a:ln>
              <a:solidFill>
                <a:srgbClr val="505050"/>
              </a:solidFill>
              <a:effectLst/>
              <a:uLnTx/>
              <a:uFillTx/>
              <a:latin typeface="Segoe UI Light"/>
              <a:ea typeface="+mn-ea"/>
              <a:cs typeface="+mn-cs"/>
            </a:endParaRPr>
          </a:p>
        </p:txBody>
      </p:sp>
      <p:sp>
        <p:nvSpPr>
          <p:cNvPr id="35" name="TextBox 34"/>
          <p:cNvSpPr txBox="1"/>
          <p:nvPr/>
        </p:nvSpPr>
        <p:spPr>
          <a:xfrm>
            <a:off x="4120959" y="2931245"/>
            <a:ext cx="3693319" cy="73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solidFill>
                  <a:srgbClr val="505050"/>
                </a:solidFill>
                <a:latin typeface="Segoe UI Light"/>
              </a:rPr>
              <a:t>把操作套用在資料上</a:t>
            </a:r>
            <a:r>
              <a:rPr lang="en-US" altLang="zh-TW" sz="2400" dirty="0" smtClean="0">
                <a:solidFill>
                  <a:srgbClr val="505050"/>
                </a:solidFill>
                <a:latin typeface="Segoe UI Light"/>
              </a:rPr>
              <a:t/>
            </a:r>
            <a:br>
              <a:rPr lang="en-US" altLang="zh-TW" sz="2400" dirty="0" smtClean="0">
                <a:solidFill>
                  <a:srgbClr val="505050"/>
                </a:solidFill>
                <a:latin typeface="Segoe UI Light"/>
              </a:rPr>
            </a:br>
            <a:r>
              <a:rPr lang="zh-TW" altLang="en-US" sz="2400" dirty="0" smtClean="0">
                <a:solidFill>
                  <a:srgbClr val="505050"/>
                </a:solidFill>
                <a:latin typeface="Segoe UI Light"/>
              </a:rPr>
              <a:t>而非把資料搬到操作程序中</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cxnSp>
        <p:nvCxnSpPr>
          <p:cNvPr id="42" name="Elbow Connector 41"/>
          <p:cNvCxnSpPr/>
          <p:nvPr/>
        </p:nvCxnSpPr>
        <p:spPr>
          <a:xfrm rot="5400000">
            <a:off x="7865786" y="2895701"/>
            <a:ext cx="1601064" cy="588607"/>
          </a:xfrm>
          <a:prstGeom prst="bentConnector3">
            <a:avLst>
              <a:gd name="adj1" fmla="val 200"/>
            </a:avLst>
          </a:prstGeom>
          <a:ln w="38100">
            <a:prstDash val="sysDot"/>
            <a:headEnd type="none" w="med" len="med"/>
            <a:tailEnd type="triangle" w="med" len="med"/>
          </a:ln>
        </p:spPr>
        <p:style>
          <a:lnRef idx="1">
            <a:schemeClr val="dk1"/>
          </a:lnRef>
          <a:fillRef idx="0">
            <a:schemeClr val="dk1"/>
          </a:fillRef>
          <a:effectRef idx="0">
            <a:schemeClr val="dk1"/>
          </a:effectRef>
          <a:fontRef idx="minor">
            <a:schemeClr val="tx1"/>
          </a:fontRef>
        </p:style>
      </p:cxnSp>
      <p:pic>
        <p:nvPicPr>
          <p:cNvPr id="43" name="Picture 3" descr="\\MAGNUM\Projects\Microsoft\Cloud Power FY12\Design\Icons\PNGs\Scalable_Elastic_4.png"/>
          <p:cNvPicPr>
            <a:picLocks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5025907" y="4440981"/>
            <a:ext cx="1828541" cy="1828541"/>
          </a:xfrm>
          <a:prstGeom prst="rect">
            <a:avLst/>
          </a:prstGeom>
          <a:noFill/>
        </p:spPr>
      </p:pic>
    </p:spTree>
    <p:extLst>
      <p:ext uri="{BB962C8B-B14F-4D97-AF65-F5344CB8AC3E}">
        <p14:creationId xmlns:p14="http://schemas.microsoft.com/office/powerpoint/2010/main" val="62147859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應用程式架構</a:t>
            </a:r>
            <a:endParaRPr lang="en-US" dirty="0"/>
          </a:p>
        </p:txBody>
      </p:sp>
      <p:cxnSp>
        <p:nvCxnSpPr>
          <p:cNvPr id="96" name="Straight Connector 95"/>
          <p:cNvCxnSpPr/>
          <p:nvPr/>
        </p:nvCxnSpPr>
        <p:spPr>
          <a:xfrm>
            <a:off x="-2316986" y="4426030"/>
            <a:ext cx="75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3197931" y="1371678"/>
            <a:ext cx="6144952" cy="42242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745" b="0" i="0" u="none" strike="noStrike" kern="1200" cap="none" spc="-70" normalizeH="0" baseline="0" noProof="0" dirty="0" smtClean="0">
                <a:ln>
                  <a:noFill/>
                </a:ln>
                <a:solidFill>
                  <a:srgbClr val="505050"/>
                </a:solidFill>
                <a:effectLst/>
                <a:uLnTx/>
                <a:uFillTx/>
                <a:latin typeface="Segoe UI Light"/>
                <a:ea typeface="+mn-ea"/>
                <a:cs typeface="+mn-cs"/>
              </a:rPr>
              <a:t>一個典型 </a:t>
            </a:r>
            <a:r>
              <a:rPr kumimoji="0" lang="en-US" altLang="zh-TW" sz="2745" b="0" i="0" u="none" strike="noStrike" kern="1200" cap="none" spc="-70" normalizeH="0" baseline="0" noProof="0" dirty="0" smtClean="0">
                <a:ln>
                  <a:noFill/>
                </a:ln>
                <a:solidFill>
                  <a:srgbClr val="505050"/>
                </a:solidFill>
                <a:effectLst/>
                <a:uLnTx/>
                <a:uFillTx/>
                <a:latin typeface="Segoe UI Light"/>
                <a:ea typeface="+mn-ea"/>
                <a:cs typeface="+mn-cs"/>
              </a:rPr>
              <a:t>Azure </a:t>
            </a:r>
            <a:r>
              <a:rPr kumimoji="0" lang="zh-TW" altLang="en-US" sz="2745" b="0" i="0" u="none" strike="noStrike" kern="1200" cap="none" spc="-70" normalizeH="0" baseline="0" noProof="0" dirty="0" smtClean="0">
                <a:ln>
                  <a:noFill/>
                </a:ln>
                <a:solidFill>
                  <a:srgbClr val="505050"/>
                </a:solidFill>
                <a:effectLst/>
                <a:uLnTx/>
                <a:uFillTx/>
                <a:latin typeface="Segoe UI Light"/>
                <a:ea typeface="+mn-ea"/>
                <a:cs typeface="+mn-cs"/>
              </a:rPr>
              <a:t>串流分析的應用程式架構</a:t>
            </a:r>
            <a:endParaRPr kumimoji="0" lang="en-US" sz="2745" b="0" i="0" u="none" strike="noStrike" kern="1200" cap="none" spc="-70" normalizeH="0" baseline="0" noProof="0" dirty="0">
              <a:ln>
                <a:noFill/>
              </a:ln>
              <a:solidFill>
                <a:srgbClr val="505050"/>
              </a:solidFill>
              <a:effectLst/>
              <a:uLnTx/>
              <a:uFillTx/>
              <a:latin typeface="Segoe UI Light"/>
              <a:ea typeface="+mn-ea"/>
              <a:cs typeface="+mn-cs"/>
            </a:endParaRPr>
          </a:p>
        </p:txBody>
      </p:sp>
      <p:sp>
        <p:nvSpPr>
          <p:cNvPr id="114" name="Rectangle 113"/>
          <p:cNvSpPr/>
          <p:nvPr/>
        </p:nvSpPr>
        <p:spPr bwMode="auto">
          <a:xfrm>
            <a:off x="192606" y="1889326"/>
            <a:ext cx="11872990" cy="3957664"/>
          </a:xfrm>
          <a:prstGeom prst="rect">
            <a:avLst/>
          </a:prstGeom>
          <a:noFill/>
          <a:ln>
            <a:solidFill>
              <a:schemeClr val="tx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5" name="Group 14"/>
          <p:cNvGrpSpPr/>
          <p:nvPr/>
        </p:nvGrpSpPr>
        <p:grpSpPr>
          <a:xfrm>
            <a:off x="9412736" y="2147544"/>
            <a:ext cx="2166695" cy="3449933"/>
            <a:chOff x="9682619" y="2029215"/>
            <a:chExt cx="2167003" cy="3450422"/>
          </a:xfrm>
        </p:grpSpPr>
        <p:grpSp>
          <p:nvGrpSpPr>
            <p:cNvPr id="102" name="Group 101"/>
            <p:cNvGrpSpPr/>
            <p:nvPr/>
          </p:nvGrpSpPr>
          <p:grpSpPr>
            <a:xfrm>
              <a:off x="9682619" y="2029215"/>
              <a:ext cx="2167003" cy="3450422"/>
              <a:chOff x="9707671" y="1478071"/>
              <a:chExt cx="2167003" cy="3450422"/>
            </a:xfrm>
          </p:grpSpPr>
          <p:sp>
            <p:nvSpPr>
              <p:cNvPr id="49" name="Rectangle 48"/>
              <p:cNvSpPr/>
              <p:nvPr/>
            </p:nvSpPr>
            <p:spPr bwMode="auto">
              <a:xfrm>
                <a:off x="9707671" y="1478071"/>
                <a:ext cx="2167003" cy="34504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zh-TW" alt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資料輸出</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t>
                </a:r>
                <a:r>
                  <a:rPr kumimoji="0" lang="zh-TW" alt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查詢結果</a:t>
                </a: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Rounded Rectangle 32"/>
              <p:cNvSpPr/>
              <p:nvPr/>
            </p:nvSpPr>
            <p:spPr>
              <a:xfrm>
                <a:off x="10057051" y="2546526"/>
                <a:ext cx="1480768" cy="57259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SQL DB</a:t>
                </a:r>
              </a:p>
            </p:txBody>
          </p:sp>
          <p:sp>
            <p:nvSpPr>
              <p:cNvPr id="61" name="Rounded Rectangle 60"/>
              <p:cNvSpPr/>
              <p:nvPr/>
            </p:nvSpPr>
            <p:spPr>
              <a:xfrm>
                <a:off x="10057051" y="3724038"/>
                <a:ext cx="1480768" cy="59277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Azure </a:t>
                </a:r>
                <a:r>
                  <a:rPr kumimoji="0" lang="zh-TW" alt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事件中心</a:t>
                </a:r>
                <a:endPar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5" name="Rounded Rectangle 114"/>
            <p:cNvSpPr/>
            <p:nvPr/>
          </p:nvSpPr>
          <p:spPr>
            <a:xfrm>
              <a:off x="10031999" y="3710241"/>
              <a:ext cx="1480768"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a:t>
              </a:r>
              <a:r>
                <a:rPr kumimoji="0" lang="zh-TW" alt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儲存體</a:t>
              </a:r>
              <a:endPar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2" name="Group 11"/>
          <p:cNvGrpSpPr/>
          <p:nvPr/>
        </p:nvGrpSpPr>
        <p:grpSpPr>
          <a:xfrm>
            <a:off x="705435" y="2147544"/>
            <a:ext cx="2073830" cy="3449933"/>
            <a:chOff x="338203" y="2006399"/>
            <a:chExt cx="2074125" cy="3450422"/>
          </a:xfrm>
        </p:grpSpPr>
        <p:sp>
          <p:nvSpPr>
            <p:cNvPr id="56" name="Rectangle 55"/>
            <p:cNvSpPr/>
            <p:nvPr/>
          </p:nvSpPr>
          <p:spPr bwMode="auto">
            <a:xfrm>
              <a:off x="338203" y="2006399"/>
              <a:ext cx="2074125" cy="34504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zh-TW" alt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資料輸入</a:t>
              </a:r>
              <a:endPar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r>
                <a:rPr kumimoji="0" lang="zh-TW" altLang="en-US" sz="1765"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事件來源</a:t>
              </a:r>
              <a:endParaRPr kumimoji="0" lang="en-US" sz="1765"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ounded Rectangle 33"/>
            <p:cNvSpPr/>
            <p:nvPr/>
          </p:nvSpPr>
          <p:spPr>
            <a:xfrm>
              <a:off x="601543" y="3613403"/>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a:t>
              </a:r>
              <a:r>
                <a:rPr kumimoji="0" lang="zh-TW" altLang="en-US" sz="1372"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儲存體</a:t>
              </a:r>
              <a:endPar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4" name="Rounded Rectangle 63"/>
            <p:cNvSpPr/>
            <p:nvPr/>
          </p:nvSpPr>
          <p:spPr>
            <a:xfrm>
              <a:off x="601543" y="297647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a:t>
              </a:r>
              <a:r>
                <a:rPr lang="zh-TW" altLang="en-US" sz="1372" b="1" spc="-53" dirty="0" smtClean="0">
                  <a:solidFill>
                    <a:srgbClr val="FFFFFF"/>
                  </a:solidFill>
                  <a:latin typeface="Segoe UI Light"/>
                  <a:ea typeface="Segoe UI" pitchFamily="34" charset="0"/>
                  <a:cs typeface="Segoe UI" pitchFamily="34" charset="0"/>
                </a:rPr>
                <a:t>事件中心</a:t>
              </a:r>
              <a:endPar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lang="zh-TW" altLang="en-US" sz="1372" b="1" spc="-53" dirty="0" smtClean="0">
                  <a:solidFill>
                    <a:srgbClr val="FFFFFF"/>
                  </a:solidFill>
                  <a:latin typeface="Segoe UI Light"/>
                  <a:ea typeface="Segoe UI" pitchFamily="34" charset="0"/>
                  <a:cs typeface="Segoe UI" pitchFamily="34" charset="0"/>
                </a:rPr>
                <a:t>其它參考資料</a:t>
              </a:r>
              <a:endPar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Rounded Rectangle 3"/>
            <p:cNvSpPr/>
            <p:nvPr/>
          </p:nvSpPr>
          <p:spPr bwMode="auto">
            <a:xfrm>
              <a:off x="467328" y="2501817"/>
              <a:ext cx="1815874" cy="1857939"/>
            </a:xfrm>
            <a:prstGeom prst="roundRect">
              <a:avLst/>
            </a:prstGeom>
            <a:noFill/>
            <a:ln>
              <a:solidFill>
                <a:schemeClr val="tx2">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8" name="Group 17"/>
          <p:cNvGrpSpPr/>
          <p:nvPr/>
        </p:nvGrpSpPr>
        <p:grpSpPr>
          <a:xfrm>
            <a:off x="3654394" y="2147544"/>
            <a:ext cx="4949419" cy="3449933"/>
            <a:chOff x="3983712" y="2006399"/>
            <a:chExt cx="495012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960" b="1"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TextBox 105"/>
            <p:cNvSpPr txBox="1"/>
            <p:nvPr/>
          </p:nvSpPr>
          <p:spPr>
            <a:xfrm>
              <a:off x="4266360" y="5124803"/>
              <a:ext cx="4667473" cy="2308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1" spc="-70" dirty="0" smtClean="0">
                  <a:solidFill>
                    <a:srgbClr val="FFFFFF"/>
                  </a:solidFill>
                  <a:latin typeface="Segoe UI Light"/>
                </a:rPr>
                <a:t>一但有新的事件資料都會套用串流分析的查詢</a:t>
              </a:r>
              <a:endParaRPr kumimoji="0" lang="en-US" sz="1500" b="1" i="0" u="none" strike="noStrike" kern="1200" cap="none" spc="-70" normalizeH="0" baseline="0" noProof="0" dirty="0">
                <a:ln>
                  <a:noFill/>
                </a:ln>
                <a:solidFill>
                  <a:srgbClr val="FFFFFF"/>
                </a:solidFill>
                <a:effectLst/>
                <a:uLnTx/>
                <a:uFillTx/>
                <a:latin typeface="Segoe UI Light"/>
                <a:ea typeface="+mn-ea"/>
                <a:cs typeface="+mn-cs"/>
              </a:endParaRPr>
            </a:p>
          </p:txBody>
        </p:sp>
        <p:sp>
          <p:nvSpPr>
            <p:cNvPr id="85" name="Rectangle 84"/>
            <p:cNvSpPr>
              <a:spLocks noChangeAspect="1"/>
            </p:cNvSpPr>
            <p:nvPr/>
          </p:nvSpPr>
          <p:spPr bwMode="auto">
            <a:xfrm>
              <a:off x="6501567" y="2501818"/>
              <a:ext cx="1898269" cy="2459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lang="zh-TW" altLang="en-US"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rPr>
                <a:t>串流分析</a:t>
              </a:r>
              <a:endParaRPr lang="en-US" altLang="zh-TW"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r>
                <a:rPr kumimoji="0" lang="zh-TW" alt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Tahoma" panose="020B0604030504040204" pitchFamily="34" charset="0"/>
                  <a:cs typeface="Segoe UI" pitchFamily="34" charset="0"/>
                </a:rPr>
                <a:t>查詢</a:t>
              </a:r>
              <a:endParaRPr kumimoji="0" lang="en-US" sz="1400" b="1" i="0" u="none" strike="noStrike" kern="1200" cap="none" spc="0" normalizeH="0" baseline="0" noProof="0" dirty="0">
                <a:ln>
                  <a:noFill/>
                </a:ln>
                <a:solidFill>
                  <a:srgbClr val="505050"/>
                </a:solidFill>
                <a:effectLst/>
                <a:uLnTx/>
                <a:uFillTx/>
                <a:latin typeface="Segoe UI Light"/>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8124" cy="273219"/>
              <a:chOff x="4546561" y="3617817"/>
              <a:chExt cx="1348124"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42"/>
              <p:cNvSpPr/>
              <p:nvPr/>
            </p:nvSpPr>
            <p:spPr bwMode="auto">
              <a:xfrm>
                <a:off x="4878578" y="3617817"/>
                <a:ext cx="324862" cy="27321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4" name="Rectangle 43"/>
              <p:cNvSpPr/>
              <p:nvPr/>
            </p:nvSpPr>
            <p:spPr bwMode="auto">
              <a:xfrm>
                <a:off x="5221477" y="3617817"/>
                <a:ext cx="324862" cy="273219"/>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5569823" y="3617817"/>
                <a:ext cx="324862" cy="2732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cxnSp>
        <p:nvCxnSpPr>
          <p:cNvPr id="55" name="Straight Arrow Connector 54"/>
          <p:cNvCxnSpPr>
            <a:endCxn id="49" idx="1"/>
          </p:cNvCxnSpPr>
          <p:nvPr/>
        </p:nvCxnSpPr>
        <p:spPr>
          <a:xfrm>
            <a:off x="8647521" y="3872510"/>
            <a:ext cx="765215"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83191" y="3339359"/>
            <a:ext cx="1843884" cy="10933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FFFFFF"/>
                </a:solidFill>
                <a:effectLst/>
                <a:uLnTx/>
                <a:uFillTx/>
                <a:latin typeface="Segoe UI Light"/>
                <a:ea typeface="+mn-ea"/>
                <a:cs typeface="+mn-cs"/>
              </a:rPr>
              <a:t>Events</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lang="zh-TW" altLang="en-US" sz="1372" b="1" spc="-70" dirty="0" smtClean="0">
                <a:solidFill>
                  <a:srgbClr val="FFFFFF"/>
                </a:solidFill>
                <a:latin typeface="Segoe UI Light" panose="020B0502040204020203" pitchFamily="34" charset="0"/>
              </a:rPr>
              <a:t>資料有定義好的結構，按照時間順序暫存</a:t>
            </a:r>
            <a:endParaRPr kumimoji="0" lang="en-US" sz="1372" b="1"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endParaRPr>
          </a:p>
        </p:txBody>
      </p:sp>
      <p:cxnSp>
        <p:nvCxnSpPr>
          <p:cNvPr id="20" name="Straight Arrow Connector 19"/>
          <p:cNvCxnSpPr/>
          <p:nvPr/>
        </p:nvCxnSpPr>
        <p:spPr>
          <a:xfrm>
            <a:off x="2779265" y="3872511"/>
            <a:ext cx="1364324" cy="408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01656" y="5005902"/>
            <a:ext cx="3053613"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799" y="2293289"/>
            <a:ext cx="956428" cy="956428"/>
          </a:xfrm>
          <a:prstGeom prst="rect">
            <a:avLst/>
          </a:prstGeom>
        </p:spPr>
      </p:pic>
    </p:spTree>
    <p:extLst>
      <p:ext uri="{BB962C8B-B14F-4D97-AF65-F5344CB8AC3E}">
        <p14:creationId xmlns:p14="http://schemas.microsoft.com/office/powerpoint/2010/main" val="248775843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zh-TW" altLang="en-US" dirty="0" smtClean="0"/>
              <a:t>實際操作</a:t>
            </a:r>
            <a:endParaRPr lang="en-US" dirty="0"/>
          </a:p>
        </p:txBody>
      </p:sp>
    </p:spTree>
    <p:extLst>
      <p:ext uri="{BB962C8B-B14F-4D97-AF65-F5344CB8AC3E}">
        <p14:creationId xmlns:p14="http://schemas.microsoft.com/office/powerpoint/2010/main" val="45210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在管理後台中新增串流分析工作</a:t>
            </a:r>
            <a:endParaRPr lang="en-US" dirty="0"/>
          </a:p>
        </p:txBody>
      </p:sp>
      <p:sp>
        <p:nvSpPr>
          <p:cNvPr id="5" name="TextBox 4"/>
          <p:cNvSpPr txBox="1"/>
          <p:nvPr/>
        </p:nvSpPr>
        <p:spPr>
          <a:xfrm>
            <a:off x="7888830" y="1904173"/>
            <a:ext cx="3807372" cy="3385542"/>
          </a:xfrm>
          <a:prstGeom prst="rect">
            <a:avLst/>
          </a:prstGeom>
          <a:noFill/>
        </p:spPr>
        <p:txBody>
          <a:bodyPr wrap="square" lIns="0" tIns="0" rIns="0" bIns="0" rtlCol="0">
            <a:spAutoFit/>
          </a:bodyPr>
          <a:lstStyle/>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000" spc="-70" dirty="0" smtClean="0">
                <a:solidFill>
                  <a:srgbClr val="505050"/>
                </a:solidFill>
                <a:latin typeface="Segoe UI Light" panose="020B0502040204020203" pitchFamily="34" charset="0"/>
              </a:rPr>
              <a:t>在 </a:t>
            </a:r>
            <a:r>
              <a:rPr lang="en-US" altLang="zh-TW" sz="2000" spc="-70" dirty="0" smtClean="0">
                <a:solidFill>
                  <a:srgbClr val="505050"/>
                </a:solidFill>
                <a:latin typeface="Segoe UI Light" panose="020B0502040204020203" pitchFamily="34" charset="0"/>
              </a:rPr>
              <a:t>Azure </a:t>
            </a:r>
            <a:r>
              <a:rPr lang="zh-TW" altLang="en-US" sz="2000" spc="-70" dirty="0" smtClean="0">
                <a:solidFill>
                  <a:srgbClr val="505050"/>
                </a:solidFill>
                <a:latin typeface="Segoe UI Light" panose="020B0502040204020203" pitchFamily="34" charset="0"/>
              </a:rPr>
              <a:t>管理後台中進行串流分析的操作</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000" spc="-70" dirty="0" smtClean="0">
                <a:solidFill>
                  <a:srgbClr val="505050"/>
                </a:solidFill>
                <a:latin typeface="Segoe UI Light" panose="020B0502040204020203" pitchFamily="34" charset="0"/>
              </a:rPr>
              <a:t>透過精靈一步步建立串流分析的工作</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000" spc="-70" dirty="0" smtClean="0">
                <a:solidFill>
                  <a:srgbClr val="505050"/>
                </a:solidFill>
                <a:latin typeface="Segoe UI Light" panose="020B0502040204020203" pitchFamily="34" charset="0"/>
              </a:rPr>
              <a:t>建立工作時選擇的儲存體是用來儲存監控相關的記錄</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2000" spc="-70" dirty="0" smtClean="0">
                <a:solidFill>
                  <a:srgbClr val="505050"/>
                </a:solidFill>
                <a:latin typeface="Segoe UI Light" panose="020B0502040204020203" pitchFamily="34" charset="0"/>
              </a:rPr>
              <a:t>工作建立好後並不會立刻執行，可以根據需要再啟動它</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6" y="1492900"/>
            <a:ext cx="6683035" cy="4849381"/>
          </a:xfrm>
          <a:prstGeom prst="rect">
            <a:avLst/>
          </a:prstGeom>
          <a:ln>
            <a:solidFill>
              <a:schemeClr val="tx2">
                <a:lumMod val="60000"/>
                <a:lumOff val="40000"/>
              </a:schemeClr>
            </a:solidFill>
          </a:ln>
        </p:spPr>
      </p:pic>
    </p:spTree>
    <p:extLst>
      <p:ext uri="{BB962C8B-B14F-4D97-AF65-F5344CB8AC3E}">
        <p14:creationId xmlns:p14="http://schemas.microsoft.com/office/powerpoint/2010/main" val="318524922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建立工作的流程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981" y="1395539"/>
            <a:ext cx="7181371" cy="5260555"/>
          </a:xfrm>
          <a:prstGeom prst="rect">
            <a:avLst/>
          </a:prstGeom>
          <a:ln>
            <a:solidFill>
              <a:schemeClr val="tx2">
                <a:lumMod val="60000"/>
                <a:lumOff val="40000"/>
              </a:schemeClr>
            </a:solidFill>
          </a:ln>
        </p:spPr>
      </p:pic>
    </p:spTree>
    <p:extLst>
      <p:ext uri="{BB962C8B-B14F-4D97-AF65-F5344CB8AC3E}">
        <p14:creationId xmlns:p14="http://schemas.microsoft.com/office/powerpoint/2010/main" val="26358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建立工作的流程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3730" y="1456887"/>
            <a:ext cx="7097622" cy="5199207"/>
          </a:xfrm>
          <a:prstGeom prst="rect">
            <a:avLst/>
          </a:prstGeom>
          <a:ln>
            <a:solidFill>
              <a:schemeClr val="tx2">
                <a:lumMod val="60000"/>
                <a:lumOff val="40000"/>
              </a:schemeClr>
            </a:solidFill>
          </a:ln>
        </p:spPr>
      </p:pic>
      <p:sp>
        <p:nvSpPr>
          <p:cNvPr id="3" name="Rectangle 2"/>
          <p:cNvSpPr/>
          <p:nvPr/>
        </p:nvSpPr>
        <p:spPr bwMode="auto">
          <a:xfrm>
            <a:off x="4392812" y="3518642"/>
            <a:ext cx="3944226" cy="4482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853267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設定串流分析工作的資料來源</a:t>
            </a:r>
            <a:endParaRPr lang="en-US" dirty="0"/>
          </a:p>
        </p:txBody>
      </p:sp>
      <p:sp>
        <p:nvSpPr>
          <p:cNvPr id="6" name="TextBox 5"/>
          <p:cNvSpPr txBox="1"/>
          <p:nvPr/>
        </p:nvSpPr>
        <p:spPr>
          <a:xfrm>
            <a:off x="7459397" y="1524577"/>
            <a:ext cx="4364050" cy="3729611"/>
          </a:xfrm>
          <a:prstGeom prst="rect">
            <a:avLst/>
          </a:prstGeom>
          <a:noFill/>
        </p:spPr>
        <p:txBody>
          <a:bodyPr wrap="square" lIns="0" tIns="0" rIns="0" bIns="0" rtlCol="0">
            <a:spAutoFit/>
          </a:bodyPr>
          <a:lstStyle/>
          <a:p>
            <a:pPr marL="342834" marR="0" lvl="0" indent="-342834" algn="l" defTabSz="914400"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zh-TW" altLang="en-US" sz="1961" spc="-70" noProof="0" dirty="0" smtClean="0">
                <a:solidFill>
                  <a:srgbClr val="505050"/>
                </a:solidFill>
                <a:latin typeface="Segoe UI Light" panose="020B0502040204020203" pitchFamily="34" charset="0"/>
              </a:rPr>
              <a:t>目前支援從</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Azure </a:t>
            </a:r>
            <a:r>
              <a:rPr kumimoji="0" lang="zh-TW" alt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事件中心</a:t>
            </a:r>
            <a:r>
              <a:rPr kumimoji="0" 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以及</a:t>
            </a:r>
            <a:r>
              <a:rPr kumimoji="0" 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Azure Blob </a:t>
            </a:r>
            <a:r>
              <a:rPr kumimoji="0" lang="zh-TW" alt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儲存體</a:t>
            </a:r>
            <a:r>
              <a:rPr lang="zh-TW" altLang="en-US" sz="1961" spc="-70" noProof="0" dirty="0" smtClean="0">
                <a:solidFill>
                  <a:srgbClr val="505050"/>
                </a:solidFill>
                <a:latin typeface="Segoe UI Light" panose="020B0502040204020203" pitchFamily="34" charset="0"/>
              </a:rPr>
              <a:t>讀取串流資料，</a:t>
            </a: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可以同</a:t>
            </a:r>
            <a:r>
              <a:rPr lang="zh-TW" altLang="en-US" sz="1961" spc="-70" dirty="0" smtClean="0">
                <a:solidFill>
                  <a:srgbClr val="505050"/>
                </a:solidFill>
                <a:latin typeface="Segoe UI Light" panose="020B0502040204020203" pitchFamily="34" charset="0"/>
              </a:rPr>
              <a:t>時設定多組輸入來源</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zh-TW" altLang="en-US" sz="1961" spc="-70" dirty="0" smtClean="0">
                <a:solidFill>
                  <a:srgbClr val="505050"/>
                </a:solidFill>
                <a:latin typeface="Segoe UI Light" panose="020B0502040204020203" pitchFamily="34" charset="0"/>
              </a:rPr>
              <a:t>進階選項中可以設定從資料來源中何處讀取資料</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像是哪一個資料來或是事件中心佇列等</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961" spc="-70" dirty="0" smtClean="0">
                <a:solidFill>
                  <a:srgbClr val="505050"/>
                </a:solidFill>
                <a:latin typeface="Segoe UI Light" panose="020B0502040204020203" pitchFamily="34" charset="0"/>
              </a:rPr>
              <a:t>參考資料一般來說都是靜態的，或是很少變動</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799929" marR="0" lvl="1"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資料必須是儲存在</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Azure Blob </a:t>
            </a:r>
            <a:r>
              <a:rPr lang="zh-TW" altLang="en-US" sz="1961" b="1" spc="-70" dirty="0" smtClean="0">
                <a:solidFill>
                  <a:srgbClr val="505050"/>
                </a:solidFill>
                <a:latin typeface="Segoe UI Light" panose="020B0502040204020203" pitchFamily="34" charset="0"/>
              </a:rPr>
              <a:t>儲存體</a:t>
            </a:r>
            <a:r>
              <a:rPr lang="zh-TW" altLang="en-US" sz="1961" spc="-70" dirty="0" smtClean="0">
                <a:solidFill>
                  <a:srgbClr val="505050"/>
                </a:solidFill>
                <a:latin typeface="Segoe UI Light" panose="020B0502040204020203" pitchFamily="34" charset="0"/>
              </a:rPr>
              <a:t>中</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799929" marR="0" lvl="1"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為了效能考量會快取資料</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p:txBody>
      </p:sp>
      <p:pic>
        <p:nvPicPr>
          <p:cNvPr id="3" name="Picture 2"/>
          <p:cNvPicPr>
            <a:picLocks noChangeAspect="1"/>
          </p:cNvPicPr>
          <p:nvPr/>
        </p:nvPicPr>
        <p:blipFill>
          <a:blip r:embed="rId3"/>
          <a:stretch>
            <a:fillRect/>
          </a:stretch>
        </p:blipFill>
        <p:spPr>
          <a:xfrm>
            <a:off x="448585" y="1375821"/>
            <a:ext cx="5518695" cy="4482075"/>
          </a:xfrm>
          <a:prstGeom prst="rect">
            <a:avLst/>
          </a:prstGeom>
          <a:ln>
            <a:solidFill>
              <a:schemeClr val="tx2">
                <a:lumMod val="60000"/>
                <a:lumOff val="40000"/>
              </a:schemeClr>
            </a:solidFill>
          </a:ln>
        </p:spPr>
      </p:pic>
      <p:pic>
        <p:nvPicPr>
          <p:cNvPr id="7" name="Picture 6"/>
          <p:cNvPicPr>
            <a:picLocks noChangeAspect="1"/>
          </p:cNvPicPr>
          <p:nvPr/>
        </p:nvPicPr>
        <p:blipFill>
          <a:blip r:embed="rId4"/>
          <a:stretch>
            <a:fillRect/>
          </a:stretch>
        </p:blipFill>
        <p:spPr>
          <a:xfrm>
            <a:off x="1658827" y="2630801"/>
            <a:ext cx="5054512" cy="4114935"/>
          </a:xfrm>
          <a:prstGeom prst="rect">
            <a:avLst/>
          </a:prstGeom>
          <a:ln>
            <a:solidFill>
              <a:schemeClr val="tx2">
                <a:lumMod val="60000"/>
                <a:lumOff val="40000"/>
              </a:schemeClr>
            </a:solidFill>
          </a:ln>
        </p:spPr>
      </p:pic>
    </p:spTree>
    <p:extLst>
      <p:ext uri="{BB962C8B-B14F-4D97-AF65-F5344CB8AC3E}">
        <p14:creationId xmlns:p14="http://schemas.microsoft.com/office/powerpoint/2010/main" val="17721210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定義串流資料格式</a:t>
            </a:r>
            <a:endParaRPr lang="en-US" dirty="0"/>
          </a:p>
        </p:txBody>
      </p:sp>
      <p:sp>
        <p:nvSpPr>
          <p:cNvPr id="7" name="TextBox 6"/>
          <p:cNvSpPr txBox="1"/>
          <p:nvPr/>
        </p:nvSpPr>
        <p:spPr>
          <a:xfrm>
            <a:off x="6744580" y="1561235"/>
            <a:ext cx="5142343" cy="3231654"/>
          </a:xfrm>
          <a:prstGeom prst="rect">
            <a:avLst/>
          </a:prstGeom>
          <a:noFill/>
        </p:spPr>
        <p:txBody>
          <a:bodyPr wrap="square" lIns="0" tIns="0" rIns="0" bIns="0" rtlCol="0">
            <a:spAutoFit/>
          </a:bodyPr>
          <a:lstStyle/>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設定資料序列化的格式及字元編碼</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lang="zh-TW" altLang="en-US" sz="2000" spc="-70" dirty="0" smtClean="0">
                <a:solidFill>
                  <a:srgbClr val="505050"/>
                </a:solidFill>
                <a:latin typeface="Segoe UI Light" panose="020B0502040204020203" pitchFamily="34" charset="0"/>
              </a:rPr>
              <a:t>資料串流及參考資料都要設定</a:t>
            </a:r>
            <a:r>
              <a:rPr lang="en-US" altLang="zh-TW" sz="2000" spc="-70" dirty="0">
                <a:solidFill>
                  <a:srgbClr val="505050"/>
                </a:solidFill>
                <a:latin typeface="Segoe UI Light" panose="020B0502040204020203" pitchFamily="34" charset="0"/>
              </a:rPr>
              <a:t>)</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目前支援三種資料格式：</a:t>
            </a:r>
            <a:r>
              <a:rPr kumimoji="0" lang="en-US" sz="2000"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CSV</a:t>
            </a:r>
            <a:r>
              <a:rPr kumimoji="0" lang="en-US" sz="2000"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JSON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以及</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2000"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Avro</a:t>
            </a:r>
            <a:r>
              <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針對 </a:t>
            </a:r>
            <a:r>
              <a:rPr kumimoji="0" lang="en-US" altLang="zh-TW"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CSV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格式的資料也可以設定幾種不同的分隔符號</a:t>
            </a:r>
            <a:r>
              <a:rPr lang="zh-TW" altLang="en-US" sz="2000" spc="-70" dirty="0" smtClean="0">
                <a:solidFill>
                  <a:srgbClr val="505050"/>
                </a:solidFill>
                <a:latin typeface="Segoe UI Light" panose="020B0502040204020203" pitchFamily="34" charset="0"/>
              </a:rPr>
              <a:t>，如：</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逗點</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、分號 </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、冒號 </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t>
            </a:r>
            <a:r>
              <a:rPr kumimoji="0" lang="en-US" altLang="zh-TW"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Tab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字元或空白字元</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對於</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CSV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及</a:t>
            </a:r>
            <a:r>
              <a:rPr kumimoji="0" 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Avro </a:t>
            </a:r>
            <a:r>
              <a:rPr kumimoji="0" lang="zh-TW" altLang="en-US" sz="2000"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資料可以選擇性地加上資料結構的定義</a:t>
            </a:r>
            <a:endParaRPr kumimoji="0" lang="en-US" sz="20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p:txBody>
      </p:sp>
      <p:pic>
        <p:nvPicPr>
          <p:cNvPr id="8" name="Picture 7"/>
          <p:cNvPicPr>
            <a:picLocks noChangeAspect="1"/>
          </p:cNvPicPr>
          <p:nvPr/>
        </p:nvPicPr>
        <p:blipFill>
          <a:blip r:embed="rId3"/>
          <a:stretch>
            <a:fillRect/>
          </a:stretch>
        </p:blipFill>
        <p:spPr>
          <a:xfrm>
            <a:off x="269303" y="1527849"/>
            <a:ext cx="6075222" cy="4948963"/>
          </a:xfrm>
          <a:prstGeom prst="rect">
            <a:avLst/>
          </a:prstGeom>
          <a:ln>
            <a:solidFill>
              <a:schemeClr val="tx2">
                <a:lumMod val="60000"/>
                <a:lumOff val="40000"/>
              </a:schemeClr>
            </a:solidFill>
          </a:ln>
        </p:spPr>
      </p:pic>
    </p:spTree>
    <p:extLst>
      <p:ext uri="{BB962C8B-B14F-4D97-AF65-F5344CB8AC3E}">
        <p14:creationId xmlns:p14="http://schemas.microsoft.com/office/powerpoint/2010/main" val="5235845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建立工作的流程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339" y="1329874"/>
            <a:ext cx="7271012" cy="5326220"/>
          </a:xfrm>
          <a:prstGeom prst="rect">
            <a:avLst/>
          </a:prstGeom>
          <a:ln>
            <a:solidFill>
              <a:schemeClr val="tx2">
                <a:lumMod val="60000"/>
                <a:lumOff val="40000"/>
              </a:schemeClr>
            </a:solidFill>
          </a:ln>
        </p:spPr>
      </p:pic>
      <p:sp>
        <p:nvSpPr>
          <p:cNvPr id="3" name="Rectangle 2"/>
          <p:cNvSpPr/>
          <p:nvPr/>
        </p:nvSpPr>
        <p:spPr bwMode="auto">
          <a:xfrm>
            <a:off x="4392812" y="4056491"/>
            <a:ext cx="3944226" cy="4482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186298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588" y="366713"/>
            <a:ext cx="11080750" cy="806450"/>
          </a:xfrm>
          <a:prstGeom prst="rect">
            <a:avLst/>
          </a:prstGeom>
        </p:spPr>
        <p:txBody>
          <a:bodyPr>
            <a:normAutofit fontScale="90000"/>
          </a:bodyPr>
          <a:lstStyle/>
          <a:p>
            <a:r>
              <a:rPr lang="en-US" dirty="0" smtClean="0">
                <a:solidFill>
                  <a:schemeClr val="bg1"/>
                </a:solidFill>
              </a:rPr>
              <a:t>Azure </a:t>
            </a:r>
            <a:r>
              <a:rPr lang="en-US" dirty="0" err="1" smtClean="0">
                <a:solidFill>
                  <a:schemeClr val="bg1"/>
                </a:solidFill>
              </a:rPr>
              <a:t>IoT</a:t>
            </a:r>
            <a:r>
              <a:rPr lang="en-US" dirty="0"/>
              <a:t> </a:t>
            </a:r>
            <a:r>
              <a:rPr lang="zh-TW" altLang="en-US" dirty="0" smtClean="0"/>
              <a:t>資料流情境</a:t>
            </a:r>
            <a:endParaRPr lang="en-US" dirty="0">
              <a:solidFill>
                <a:schemeClr val="bg1"/>
              </a:solidFill>
            </a:endParaRPr>
          </a:p>
        </p:txBody>
      </p:sp>
      <p:sp>
        <p:nvSpPr>
          <p:cNvPr id="24" name="Rectangle 23"/>
          <p:cNvSpPr/>
          <p:nvPr/>
        </p:nvSpPr>
        <p:spPr bwMode="auto">
          <a:xfrm>
            <a:off x="270759" y="1905493"/>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2691" y="1905493"/>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622" y="1905493"/>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54" y="1905493"/>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486" y="1905493"/>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0419"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167" name="Group 166"/>
          <p:cNvGrpSpPr/>
          <p:nvPr/>
        </p:nvGrpSpPr>
        <p:grpSpPr>
          <a:xfrm>
            <a:off x="2421658"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grpSp>
      <p:grpSp>
        <p:nvGrpSpPr>
          <p:cNvPr id="23" name="Group 22"/>
          <p:cNvGrpSpPr/>
          <p:nvPr/>
        </p:nvGrpSpPr>
        <p:grpSpPr>
          <a:xfrm>
            <a:off x="270759" y="1190080"/>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擷取 </a:t>
              </a:r>
              <a:r>
                <a:rPr lang="en-US" sz="1764" dirty="0">
                  <a:gradFill>
                    <a:gsLst>
                      <a:gs pos="0">
                        <a:srgbClr val="FFFFFF"/>
                      </a:gs>
                      <a:gs pos="100000">
                        <a:srgbClr val="FFFFFF"/>
                      </a:gs>
                    </a:gsLst>
                    <a:lin ang="5400000" scaled="1"/>
                  </a:gradFill>
                  <a:latin typeface="Segoe UI"/>
                  <a:ea typeface="Segoe UI" pitchFamily="34" charset="0"/>
                  <a:cs typeface="Segoe UI" pitchFamily="34" charset="0"/>
                </a:rPr>
                <a:t>(broker)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收集</a:t>
              </a:r>
              <a:endParaRPr lang="en-US" sz="1764"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資料呈現或因應動作</a:t>
              </a:r>
              <a:endParaRPr lang="en-US" sz="1764"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事件來源</a:t>
              </a:r>
              <a:endParaRPr lang="en-US" sz="1764"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轉換</a:t>
              </a:r>
              <a:endParaRPr lang="en-US" sz="1764"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a:gradFill>
                    <a:gsLst>
                      <a:gs pos="0">
                        <a:srgbClr val="FFFFFF"/>
                      </a:gs>
                      <a:gs pos="100000">
                        <a:srgbClr val="FFFFFF"/>
                      </a:gs>
                    </a:gsLst>
                    <a:lin ang="5400000" scaled="1"/>
                  </a:gradFill>
                  <a:latin typeface="Segoe UI"/>
                  <a:ea typeface="Segoe UI" pitchFamily="34" charset="0"/>
                  <a:cs typeface="Segoe UI" pitchFamily="34" charset="0"/>
                </a:rPr>
                <a:t>永久儲存</a:t>
              </a:r>
              <a:endParaRPr lang="en-US" sz="1764"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latin typeface="Segoe UI"/>
                <a:ea typeface="Segoe UI" pitchFamily="34" charset="0"/>
                <a:cs typeface="Segoe UI" pitchFamily="34" charset="0"/>
              </a:endParaRPr>
            </a:p>
          </p:txBody>
        </p:sp>
      </p:grpSp>
      <p:grpSp>
        <p:nvGrpSpPr>
          <p:cNvPr id="84" name="Group 83"/>
          <p:cNvGrpSpPr/>
          <p:nvPr/>
        </p:nvGrpSpPr>
        <p:grpSpPr>
          <a:xfrm>
            <a:off x="4396702" y="3521473"/>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a:gradFill>
                    <a:gsLst>
                      <a:gs pos="0">
                        <a:srgbClr val="FFFFFF"/>
                      </a:gs>
                      <a:gs pos="100000">
                        <a:srgbClr val="FFFFFF"/>
                      </a:gs>
                    </a:gsLst>
                    <a:lin ang="5400000" scaled="1"/>
                  </a:gradFill>
                  <a:latin typeface="Segoe UI"/>
                  <a:ea typeface="Segoe UI" pitchFamily="34" charset="0"/>
                  <a:cs typeface="Segoe UI" pitchFamily="34" charset="0"/>
                </a:rPr>
                <a:t>事件</a:t>
              </a:r>
              <a:r>
                <a:rPr lang="zh-TW" altLang="en-US" sz="1568" dirty="0" smtClean="0">
                  <a:gradFill>
                    <a:gsLst>
                      <a:gs pos="0">
                        <a:srgbClr val="FFFFFF"/>
                      </a:gs>
                      <a:gs pos="100000">
                        <a:srgbClr val="FFFFFF"/>
                      </a:gs>
                    </a:gsLst>
                    <a:lin ang="5400000" scaled="1"/>
                  </a:gradFill>
                  <a:latin typeface="Segoe UI"/>
                  <a:ea typeface="Segoe UI" pitchFamily="34" charset="0"/>
                  <a:cs typeface="Segoe UI" pitchFamily="34" charset="0"/>
                </a:rPr>
                <a:t>中樞</a:t>
              </a:r>
              <a:endParaRPr lang="en-US" sz="1568"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grpSp>
      <p:grpSp>
        <p:nvGrpSpPr>
          <p:cNvPr id="171" name="Group 170"/>
          <p:cNvGrpSpPr/>
          <p:nvPr/>
        </p:nvGrpSpPr>
        <p:grpSpPr>
          <a:xfrm>
            <a:off x="6185614" y="4773273"/>
            <a:ext cx="1394558" cy="656174"/>
            <a:chOff x="6401114" y="4959527"/>
            <a:chExt cx="1422894"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170" name="TextBox 169"/>
            <p:cNvSpPr txBox="1"/>
            <p:nvPr/>
          </p:nvSpPr>
          <p:spPr>
            <a:xfrm>
              <a:off x="7284268" y="5121122"/>
              <a:ext cx="539740" cy="387827"/>
            </a:xfrm>
            <a:prstGeom prst="rect">
              <a:avLst/>
            </a:prstGeom>
            <a:noFill/>
          </p:spPr>
          <p:txBody>
            <a:bodyPr wrap="none" lIns="0" tIns="0" rIns="0" bIns="0" rtlCol="0">
              <a:spAutoFit/>
            </a:bodyPr>
            <a:lstStyle/>
            <a:p>
              <a:pPr defTabSz="914274">
                <a:lnSpc>
                  <a:spcPct val="90000"/>
                </a:lnSpc>
                <a:spcAft>
                  <a:spcPts val="588"/>
                </a:spcAft>
              </a:pPr>
              <a:r>
                <a:rPr lang="zh-TW" altLang="en-US" sz="1372" dirty="0">
                  <a:gradFill>
                    <a:gsLst>
                      <a:gs pos="2917">
                        <a:srgbClr val="68217A"/>
                      </a:gs>
                      <a:gs pos="30000">
                        <a:srgbClr val="68217A"/>
                      </a:gs>
                    </a:gsLst>
                    <a:lin ang="5400000" scaled="0"/>
                  </a:gradFill>
                  <a:latin typeface="Segoe UI"/>
                </a:rPr>
                <a:t>儲存體</a:t>
              </a:r>
              <a:r>
                <a:rPr lang="en-US" altLang="zh-TW" sz="1372" dirty="0">
                  <a:gradFill>
                    <a:gsLst>
                      <a:gs pos="2917">
                        <a:srgbClr val="68217A"/>
                      </a:gs>
                      <a:gs pos="30000">
                        <a:srgbClr val="68217A"/>
                      </a:gs>
                    </a:gsLst>
                    <a:lin ang="5400000" scaled="0"/>
                  </a:gradFill>
                  <a:latin typeface="Segoe UI"/>
                </a:rPr>
                <a:t/>
              </a:r>
              <a:br>
                <a:rPr lang="en-US" altLang="zh-TW" sz="1372" dirty="0">
                  <a:gradFill>
                    <a:gsLst>
                      <a:gs pos="2917">
                        <a:srgbClr val="68217A"/>
                      </a:gs>
                      <a:gs pos="30000">
                        <a:srgbClr val="68217A"/>
                      </a:gs>
                    </a:gsLst>
                    <a:lin ang="5400000" scaled="0"/>
                  </a:gradFill>
                  <a:latin typeface="Segoe UI"/>
                </a:rPr>
              </a:br>
              <a:r>
                <a:rPr lang="zh-TW" altLang="en-US" sz="1372" dirty="0">
                  <a:gradFill>
                    <a:gsLst>
                      <a:gs pos="2917">
                        <a:srgbClr val="68217A"/>
                      </a:gs>
                      <a:gs pos="30000">
                        <a:srgbClr val="68217A"/>
                      </a:gs>
                    </a:gsLst>
                    <a:lin ang="5400000" scaled="0"/>
                  </a:gradFill>
                  <a:latin typeface="Segoe UI"/>
                </a:rPr>
                <a:t>連接器</a:t>
              </a:r>
              <a:endParaRPr lang="en-US" sz="1372" dirty="0">
                <a:gradFill>
                  <a:gsLst>
                    <a:gs pos="2917">
                      <a:srgbClr val="68217A"/>
                    </a:gs>
                    <a:gs pos="30000">
                      <a:srgbClr val="68217A"/>
                    </a:gs>
                  </a:gsLst>
                  <a:lin ang="5400000" scaled="0"/>
                </a:gradFill>
                <a:latin typeface="Segoe UI"/>
              </a:endParaRPr>
            </a:p>
          </p:txBody>
        </p:sp>
      </p:grpSp>
      <p:sp>
        <p:nvSpPr>
          <p:cNvPr id="174" name="TextBox 173"/>
          <p:cNvSpPr txBox="1"/>
          <p:nvPr/>
        </p:nvSpPr>
        <p:spPr>
          <a:xfrm>
            <a:off x="6947797" y="4085853"/>
            <a:ext cx="705321" cy="190052"/>
          </a:xfrm>
          <a:prstGeom prst="rect">
            <a:avLst/>
          </a:prstGeom>
          <a:noFill/>
        </p:spPr>
        <p:txBody>
          <a:bodyPr wrap="none" lIns="0" tIns="0" rIns="0" bIns="0" rtlCol="0">
            <a:spAutoFit/>
          </a:bodyPr>
          <a:lstStyle/>
          <a:p>
            <a:pPr defTabSz="914274">
              <a:lnSpc>
                <a:spcPct val="90000"/>
              </a:lnSpc>
              <a:spcAft>
                <a:spcPts val="588"/>
              </a:spcAft>
            </a:pPr>
            <a:r>
              <a:rPr lang="zh-TW" altLang="en-US" sz="1372" dirty="0">
                <a:gradFill>
                  <a:gsLst>
                    <a:gs pos="2917">
                      <a:srgbClr val="68217A"/>
                    </a:gs>
                    <a:gs pos="30000">
                      <a:srgbClr val="68217A"/>
                    </a:gs>
                  </a:gsLst>
                  <a:lin ang="5400000" scaled="0"/>
                </a:gradFill>
                <a:latin typeface="Segoe UI"/>
              </a:rPr>
              <a:t>串流處理</a:t>
            </a:r>
            <a:endParaRPr lang="en-US" sz="1372" dirty="0">
              <a:gradFill>
                <a:gsLst>
                  <a:gs pos="2917">
                    <a:srgbClr val="68217A"/>
                  </a:gs>
                  <a:gs pos="30000">
                    <a:srgbClr val="68217A"/>
                  </a:gs>
                </a:gsLst>
                <a:lin ang="5400000" scaled="0"/>
              </a:gradFill>
              <a:latin typeface="Segoe UI"/>
            </a:endParaRPr>
          </a:p>
        </p:txBody>
      </p:sp>
      <p:grpSp>
        <p:nvGrpSpPr>
          <p:cNvPr id="195" name="Group 194"/>
          <p:cNvGrpSpPr/>
          <p:nvPr/>
        </p:nvGrpSpPr>
        <p:grpSpPr>
          <a:xfrm>
            <a:off x="2529344" y="3424407"/>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defTabSz="914274">
                <a:lnSpc>
                  <a:spcPct val="90000"/>
                </a:lnSpc>
                <a:spcAft>
                  <a:spcPts val="588"/>
                </a:spcAft>
              </a:pPr>
              <a:r>
                <a:rPr lang="en-US" sz="1372" dirty="0">
                  <a:gradFill>
                    <a:gsLst>
                      <a:gs pos="2917">
                        <a:srgbClr val="68217A"/>
                      </a:gs>
                      <a:gs pos="30000">
                        <a:srgbClr val="68217A"/>
                      </a:gs>
                    </a:gsLst>
                    <a:lin ang="5400000" scaled="0"/>
                  </a:gradFill>
                  <a:latin typeface="Segoe UI"/>
                </a:rPr>
                <a:t>Cloud gateways</a:t>
              </a:r>
              <a:br>
                <a:rPr lang="en-US" sz="1372" dirty="0">
                  <a:gradFill>
                    <a:gsLst>
                      <a:gs pos="2917">
                        <a:srgbClr val="68217A"/>
                      </a:gs>
                      <a:gs pos="30000">
                        <a:srgbClr val="68217A"/>
                      </a:gs>
                    </a:gsLst>
                    <a:lin ang="5400000" scaled="0"/>
                  </a:gradFill>
                  <a:latin typeface="Segoe UI"/>
                </a:rPr>
              </a:br>
              <a:r>
                <a:rPr lang="en-US" sz="1372" dirty="0">
                  <a:gradFill>
                    <a:gsLst>
                      <a:gs pos="2917">
                        <a:srgbClr val="68217A"/>
                      </a:gs>
                      <a:gs pos="30000">
                        <a:srgbClr val="68217A"/>
                      </a:gs>
                    </a:gsLst>
                    <a:lin ang="5400000" scaled="0"/>
                  </a:gradFill>
                  <a:latin typeface="Segoe UI"/>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grpSp>
      <p:grpSp>
        <p:nvGrpSpPr>
          <p:cNvPr id="197" name="Group 196"/>
          <p:cNvGrpSpPr/>
          <p:nvPr/>
        </p:nvGrpSpPr>
        <p:grpSpPr>
          <a:xfrm>
            <a:off x="2421657"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defTabSz="914274">
                <a:lnSpc>
                  <a:spcPct val="90000"/>
                </a:lnSpc>
                <a:spcAft>
                  <a:spcPts val="588"/>
                </a:spcAft>
              </a:pPr>
              <a:r>
                <a:rPr lang="en-US" sz="1372" dirty="0">
                  <a:gradFill>
                    <a:gsLst>
                      <a:gs pos="2917">
                        <a:srgbClr val="68217A"/>
                      </a:gs>
                      <a:gs pos="30000">
                        <a:srgbClr val="68217A"/>
                      </a:gs>
                    </a:gsLst>
                    <a:lin ang="5400000" scaled="0"/>
                  </a:gradFill>
                  <a:latin typeface="Segoe UI"/>
                </a:rPr>
                <a:t>Field </a:t>
              </a:r>
              <a:br>
                <a:rPr lang="en-US" sz="1372" dirty="0">
                  <a:gradFill>
                    <a:gsLst>
                      <a:gs pos="2917">
                        <a:srgbClr val="68217A"/>
                      </a:gs>
                      <a:gs pos="30000">
                        <a:srgbClr val="68217A"/>
                      </a:gs>
                    </a:gsLst>
                    <a:lin ang="5400000" scaled="0"/>
                  </a:gradFill>
                  <a:latin typeface="Segoe UI"/>
                </a:rPr>
              </a:br>
              <a:r>
                <a:rPr lang="en-US" sz="1372" dirty="0">
                  <a:gradFill>
                    <a:gsLst>
                      <a:gs pos="2917">
                        <a:srgbClr val="68217A"/>
                      </a:gs>
                      <a:gs pos="30000">
                        <a:srgbClr val="68217A"/>
                      </a:gs>
                    </a:gsLst>
                    <a:lin ang="5400000" scaled="0"/>
                  </a:gradFill>
                  <a:latin typeface="Segoe UI"/>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pPr defTabSz="914274"/>
              <a:endParaRPr lang="en-US" sz="1568">
                <a:solidFill>
                  <a:srgbClr val="FFFFFF"/>
                </a:solidFill>
                <a:latin typeface="Segoe UI"/>
              </a:endParaRPr>
            </a:p>
          </p:txBody>
        </p:sp>
      </p:grpSp>
      <p:grpSp>
        <p:nvGrpSpPr>
          <p:cNvPr id="204" name="Group 203"/>
          <p:cNvGrpSpPr/>
          <p:nvPr/>
        </p:nvGrpSpPr>
        <p:grpSpPr>
          <a:xfrm>
            <a:off x="804209" y="2245724"/>
            <a:ext cx="725480" cy="970181"/>
            <a:chOff x="818928" y="2289942"/>
            <a:chExt cx="740220" cy="98989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203" name="TextBox 202"/>
            <p:cNvSpPr txBox="1"/>
            <p:nvPr/>
          </p:nvSpPr>
          <p:spPr>
            <a:xfrm>
              <a:off x="829218" y="3085922"/>
              <a:ext cx="719652" cy="193913"/>
            </a:xfrm>
            <a:prstGeom prst="rect">
              <a:avLst/>
            </a:prstGeom>
            <a:noFill/>
          </p:spPr>
          <p:txBody>
            <a:bodyPr wrap="none" lIns="0" tIns="0" rIns="0" bIns="0" rtlCol="0">
              <a:spAutoFit/>
            </a:bodyPr>
            <a:lstStyle/>
            <a:p>
              <a:pPr algn="ctr" defTabSz="914274">
                <a:lnSpc>
                  <a:spcPct val="90000"/>
                </a:lnSpc>
                <a:spcAft>
                  <a:spcPts val="588"/>
                </a:spcAft>
              </a:pPr>
              <a:r>
                <a:rPr lang="zh-TW" altLang="en-US" sz="1372" dirty="0">
                  <a:gradFill>
                    <a:gsLst>
                      <a:gs pos="2917">
                        <a:srgbClr val="68217A"/>
                      </a:gs>
                      <a:gs pos="30000">
                        <a:srgbClr val="68217A"/>
                      </a:gs>
                    </a:gsLst>
                    <a:lin ang="5400000" scaled="0"/>
                  </a:gradFill>
                  <a:latin typeface="Segoe UI"/>
                </a:rPr>
                <a:t>應用程式</a:t>
              </a:r>
              <a:endParaRPr lang="en-US" sz="1372" dirty="0">
                <a:gradFill>
                  <a:gsLst>
                    <a:gs pos="2917">
                      <a:srgbClr val="68217A"/>
                    </a:gs>
                    <a:gs pos="30000">
                      <a:srgbClr val="68217A"/>
                    </a:gs>
                  </a:gsLst>
                  <a:lin ang="5400000" scaled="0"/>
                </a:gradFill>
                <a:latin typeface="Segoe UI"/>
              </a:endParaRPr>
            </a:p>
          </p:txBody>
        </p:sp>
      </p:grpSp>
      <p:sp>
        <p:nvSpPr>
          <p:cNvPr id="205" name="Rectangle 204"/>
          <p:cNvSpPr/>
          <p:nvPr/>
        </p:nvSpPr>
        <p:spPr bwMode="auto">
          <a:xfrm>
            <a:off x="405188" y="3429001"/>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4274">
              <a:lnSpc>
                <a:spcPct val="90000"/>
              </a:lnSpc>
              <a:spcAft>
                <a:spcPts val="588"/>
              </a:spcAft>
            </a:pPr>
            <a:r>
              <a:rPr lang="zh-TW" altLang="en-US" sz="1176" dirty="0">
                <a:gradFill>
                  <a:gsLst>
                    <a:gs pos="2917">
                      <a:srgbClr val="68217A"/>
                    </a:gs>
                    <a:gs pos="30000">
                      <a:srgbClr val="68217A"/>
                    </a:gs>
                  </a:gsLst>
                  <a:lin ang="5400000" scaled="0"/>
                </a:gradFill>
                <a:latin typeface="Segoe UI"/>
                <a:ea typeface="MS PGothic" charset="0"/>
                <a:cs typeface="MS PGothic" charset="0"/>
              </a:rPr>
              <a:t>傳統</a:t>
            </a:r>
            <a:r>
              <a:rPr lang="en-US" sz="1176" dirty="0">
                <a:gradFill>
                  <a:gsLst>
                    <a:gs pos="2917">
                      <a:srgbClr val="68217A"/>
                    </a:gs>
                    <a:gs pos="30000">
                      <a:srgbClr val="68217A"/>
                    </a:gs>
                  </a:gsLst>
                  <a:lin ang="5400000" scaled="0"/>
                </a:gradFill>
                <a:latin typeface="Segoe UI"/>
                <a:ea typeface="MS PGothic" charset="0"/>
                <a:cs typeface="MS PGothic" charset="0"/>
              </a:rPr>
              <a:t> IOT </a:t>
            </a:r>
            <a:br>
              <a:rPr lang="en-US" sz="1176" dirty="0">
                <a:gradFill>
                  <a:gsLst>
                    <a:gs pos="2917">
                      <a:srgbClr val="68217A"/>
                    </a:gs>
                    <a:gs pos="30000">
                      <a:srgbClr val="68217A"/>
                    </a:gs>
                  </a:gsLst>
                  <a:lin ang="5400000" scaled="0"/>
                </a:gradFill>
                <a:latin typeface="Segoe UI"/>
                <a:ea typeface="MS PGothic" charset="0"/>
                <a:cs typeface="MS PGothic" charset="0"/>
              </a:rPr>
            </a:br>
            <a:r>
              <a:rPr lang="en-US" sz="1176" dirty="0">
                <a:gradFill>
                  <a:gsLst>
                    <a:gs pos="2917">
                      <a:srgbClr val="68217A"/>
                    </a:gs>
                    <a:gs pos="30000">
                      <a:srgbClr val="68217A"/>
                    </a:gs>
                  </a:gsLst>
                  <a:lin ang="5400000" scaled="0"/>
                </a:gradFill>
                <a:latin typeface="Segoe UI"/>
                <a:ea typeface="MS PGothic" charset="0"/>
                <a:cs typeface="MS PGothic" charset="0"/>
              </a:rPr>
              <a:t>(</a:t>
            </a:r>
            <a:r>
              <a:rPr lang="zh-TW" altLang="en-US" sz="1176" dirty="0">
                <a:gradFill>
                  <a:gsLst>
                    <a:gs pos="2917">
                      <a:srgbClr val="68217A"/>
                    </a:gs>
                    <a:gs pos="30000">
                      <a:srgbClr val="68217A"/>
                    </a:gs>
                  </a:gsLst>
                  <a:lin ang="5400000" scaled="0"/>
                </a:gradFill>
                <a:latin typeface="Segoe UI"/>
                <a:ea typeface="MS PGothic" charset="0"/>
                <a:cs typeface="MS PGothic" charset="0"/>
              </a:rPr>
              <a:t>自訂通訊協定</a:t>
            </a:r>
            <a:r>
              <a:rPr lang="en-US" sz="1176" dirty="0">
                <a:gradFill>
                  <a:gsLst>
                    <a:gs pos="2917">
                      <a:srgbClr val="68217A"/>
                    </a:gs>
                    <a:gs pos="30000">
                      <a:srgbClr val="68217A"/>
                    </a:gs>
                  </a:gsLst>
                  <a:lin ang="5400000" scaled="0"/>
                </a:gradFill>
                <a:latin typeface="Segoe UI"/>
                <a:ea typeface="MS PGothic" charset="0"/>
                <a:cs typeface="MS PGothic" charset="0"/>
              </a:rPr>
              <a:t>)</a:t>
            </a:r>
          </a:p>
        </p:txBody>
      </p:sp>
      <p:sp>
        <p:nvSpPr>
          <p:cNvPr id="206" name="Rectangle 205"/>
          <p:cNvSpPr/>
          <p:nvPr/>
        </p:nvSpPr>
        <p:spPr bwMode="auto">
          <a:xfrm>
            <a:off x="405188" y="4145946"/>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4274">
              <a:lnSpc>
                <a:spcPct val="90000"/>
              </a:lnSpc>
              <a:spcAft>
                <a:spcPts val="588"/>
              </a:spcAft>
            </a:pPr>
            <a:r>
              <a:rPr lang="zh-TW" altLang="en-US" sz="1176" dirty="0">
                <a:gradFill>
                  <a:gsLst>
                    <a:gs pos="2917">
                      <a:srgbClr val="68217A"/>
                    </a:gs>
                    <a:gs pos="30000">
                      <a:srgbClr val="68217A"/>
                    </a:gs>
                  </a:gsLst>
                  <a:lin ang="5400000" scaled="0"/>
                </a:gradFill>
                <a:latin typeface="Segoe UI"/>
                <a:ea typeface="MS PGothic" charset="0"/>
                <a:cs typeface="MS PGothic" charset="0"/>
              </a:rPr>
              <a:t>一般裝置</a:t>
            </a:r>
            <a:endParaRPr lang="en-US" sz="1176" dirty="0">
              <a:gradFill>
                <a:gsLst>
                  <a:gs pos="2917">
                    <a:srgbClr val="68217A"/>
                  </a:gs>
                  <a:gs pos="30000">
                    <a:srgbClr val="68217A"/>
                  </a:gs>
                </a:gsLst>
                <a:lin ang="5400000" scaled="0"/>
              </a:gradFill>
              <a:latin typeface="Segoe UI"/>
              <a:ea typeface="MS PGothic" charset="0"/>
              <a:cs typeface="MS PGothic" charset="0"/>
            </a:endParaRPr>
          </a:p>
        </p:txBody>
      </p:sp>
      <p:sp>
        <p:nvSpPr>
          <p:cNvPr id="207" name="Rectangle 206"/>
          <p:cNvSpPr/>
          <p:nvPr/>
        </p:nvSpPr>
        <p:spPr bwMode="auto">
          <a:xfrm>
            <a:off x="405188" y="4862891"/>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4274">
              <a:lnSpc>
                <a:spcPct val="90000"/>
              </a:lnSpc>
              <a:spcAft>
                <a:spcPts val="588"/>
              </a:spcAft>
            </a:pPr>
            <a:r>
              <a:rPr lang="zh-TW" altLang="en-US" sz="1176" dirty="0">
                <a:gradFill>
                  <a:gsLst>
                    <a:gs pos="2917">
                      <a:srgbClr val="68217A"/>
                    </a:gs>
                    <a:gs pos="30000">
                      <a:srgbClr val="68217A"/>
                    </a:gs>
                  </a:gsLst>
                  <a:lin ang="5400000" scaled="0"/>
                </a:gradFill>
                <a:latin typeface="Segoe UI"/>
                <a:ea typeface="MS PGothic" charset="0"/>
                <a:cs typeface="MS PGothic" charset="0"/>
              </a:rPr>
              <a:t>具備 </a:t>
            </a:r>
            <a:r>
              <a:rPr lang="en-US" sz="1176" dirty="0">
                <a:gradFill>
                  <a:gsLst>
                    <a:gs pos="2917">
                      <a:srgbClr val="68217A"/>
                    </a:gs>
                    <a:gs pos="30000">
                      <a:srgbClr val="68217A"/>
                    </a:gs>
                  </a:gsLst>
                  <a:lin ang="5400000" scaled="0"/>
                </a:gradFill>
                <a:latin typeface="Segoe UI"/>
                <a:ea typeface="MS PGothic" charset="0"/>
                <a:cs typeface="MS PGothic" charset="0"/>
              </a:rPr>
              <a:t>IP </a:t>
            </a:r>
            <a:r>
              <a:rPr lang="zh-TW" altLang="en-US" sz="1176" dirty="0">
                <a:gradFill>
                  <a:gsLst>
                    <a:gs pos="2917">
                      <a:srgbClr val="68217A"/>
                    </a:gs>
                    <a:gs pos="30000">
                      <a:srgbClr val="68217A"/>
                    </a:gs>
                  </a:gsLst>
                  <a:lin ang="5400000" scaled="0"/>
                </a:gradFill>
                <a:latin typeface="Segoe UI"/>
                <a:ea typeface="MS PGothic" charset="0"/>
                <a:cs typeface="MS PGothic" charset="0"/>
              </a:rPr>
              <a:t>的裝置</a:t>
            </a:r>
            <a:r>
              <a:rPr lang="en-US" sz="1176" dirty="0">
                <a:gradFill>
                  <a:gsLst>
                    <a:gs pos="2917">
                      <a:srgbClr val="68217A"/>
                    </a:gs>
                    <a:gs pos="30000">
                      <a:srgbClr val="68217A"/>
                    </a:gs>
                  </a:gsLst>
                  <a:lin ang="5400000" scaled="0"/>
                </a:gradFill>
                <a:latin typeface="Segoe UI"/>
                <a:ea typeface="MS PGothic" charset="0"/>
                <a:cs typeface="MS PGothic" charset="0"/>
              </a:rPr>
              <a:t/>
            </a:r>
            <a:br>
              <a:rPr lang="en-US" sz="1176" dirty="0">
                <a:gradFill>
                  <a:gsLst>
                    <a:gs pos="2917">
                      <a:srgbClr val="68217A"/>
                    </a:gs>
                    <a:gs pos="30000">
                      <a:srgbClr val="68217A"/>
                    </a:gs>
                  </a:gsLst>
                  <a:lin ang="5400000" scaled="0"/>
                </a:gradFill>
                <a:latin typeface="Segoe UI"/>
                <a:ea typeface="MS PGothic" charset="0"/>
                <a:cs typeface="MS PGothic" charset="0"/>
              </a:rPr>
            </a:br>
            <a:r>
              <a:rPr lang="en-US" sz="1176" dirty="0">
                <a:gradFill>
                  <a:gsLst>
                    <a:gs pos="2917">
                      <a:srgbClr val="68217A"/>
                    </a:gs>
                    <a:gs pos="30000">
                      <a:srgbClr val="68217A"/>
                    </a:gs>
                  </a:gsLst>
                  <a:lin ang="5400000" scaled="0"/>
                </a:gradFill>
                <a:latin typeface="Segoe UI"/>
                <a:ea typeface="MS PGothic" charset="0"/>
                <a:cs typeface="MS PGothic" charset="0"/>
              </a:rPr>
              <a:t>(Windows/Linux)</a:t>
            </a:r>
          </a:p>
        </p:txBody>
      </p:sp>
      <p:sp>
        <p:nvSpPr>
          <p:cNvPr id="208" name="Rectangle 207"/>
          <p:cNvSpPr/>
          <p:nvPr/>
        </p:nvSpPr>
        <p:spPr bwMode="auto">
          <a:xfrm>
            <a:off x="405188" y="5579836"/>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4274">
              <a:lnSpc>
                <a:spcPct val="90000"/>
              </a:lnSpc>
              <a:spcAft>
                <a:spcPts val="588"/>
              </a:spcAft>
            </a:pPr>
            <a:r>
              <a:rPr lang="zh-TW" altLang="en-US" sz="1176" dirty="0">
                <a:gradFill>
                  <a:gsLst>
                    <a:gs pos="2917">
                      <a:srgbClr val="68217A"/>
                    </a:gs>
                    <a:gs pos="30000">
                      <a:srgbClr val="68217A"/>
                    </a:gs>
                  </a:gsLst>
                  <a:lin ang="5400000" scaled="0"/>
                </a:gradFill>
                <a:latin typeface="Segoe UI"/>
                <a:ea typeface="MS PGothic" charset="0"/>
                <a:cs typeface="MS PGothic" charset="0"/>
              </a:rPr>
              <a:t>低功耗裝置</a:t>
            </a:r>
            <a:r>
              <a:rPr lang="en-US" sz="1176" dirty="0">
                <a:gradFill>
                  <a:gsLst>
                    <a:gs pos="2917">
                      <a:srgbClr val="68217A"/>
                    </a:gs>
                    <a:gs pos="30000">
                      <a:srgbClr val="68217A"/>
                    </a:gs>
                  </a:gsLst>
                  <a:lin ang="5400000" scaled="0"/>
                </a:gradFill>
                <a:latin typeface="Segoe UI"/>
                <a:ea typeface="MS PGothic" charset="0"/>
                <a:cs typeface="MS PGothic" charset="0"/>
              </a:rPr>
              <a:t> (RTOS)</a:t>
            </a:r>
          </a:p>
        </p:txBody>
      </p:sp>
      <p:grpSp>
        <p:nvGrpSpPr>
          <p:cNvPr id="6" name="Group 5"/>
          <p:cNvGrpSpPr/>
          <p:nvPr/>
        </p:nvGrpSpPr>
        <p:grpSpPr>
          <a:xfrm>
            <a:off x="10368780" y="2075140"/>
            <a:ext cx="1274099" cy="3095101"/>
            <a:chOff x="10577839" y="1941221"/>
            <a:chExt cx="1299987" cy="3157987"/>
          </a:xfrm>
        </p:grpSpPr>
        <p:grpSp>
          <p:nvGrpSpPr>
            <p:cNvPr id="3" name="Group 2"/>
            <p:cNvGrpSpPr/>
            <p:nvPr/>
          </p:nvGrpSpPr>
          <p:grpSpPr>
            <a:xfrm>
              <a:off x="10838794" y="3133356"/>
              <a:ext cx="899565" cy="931631"/>
              <a:chOff x="10838794" y="3103906"/>
              <a:chExt cx="899565" cy="93163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pPr defTabSz="914274"/>
                <a:endParaRPr lang="en-US" sz="1568" dirty="0">
                  <a:solidFill>
                    <a:srgbClr val="FFFFFF"/>
                  </a:solidFill>
                  <a:latin typeface="Segoe UI"/>
                </a:endParaRPr>
              </a:p>
            </p:txBody>
          </p:sp>
          <p:sp>
            <p:nvSpPr>
              <p:cNvPr id="210" name="TextBox 209"/>
              <p:cNvSpPr txBox="1"/>
              <p:nvPr/>
            </p:nvSpPr>
            <p:spPr>
              <a:xfrm>
                <a:off x="10838794" y="3841624"/>
                <a:ext cx="899565"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274"/>
                <a:r>
                  <a:rPr lang="zh-TW" altLang="en-US" sz="1372" dirty="0">
                    <a:gradFill>
                      <a:gsLst>
                        <a:gs pos="2917">
                          <a:srgbClr val="68217A"/>
                        </a:gs>
                        <a:gs pos="30000">
                          <a:srgbClr val="68217A"/>
                        </a:gs>
                      </a:gsLst>
                      <a:lin ang="5400000" scaled="0"/>
                    </a:gradFill>
                    <a:latin typeface="Segoe UI"/>
                  </a:rPr>
                  <a:t>搜尋與查詢</a:t>
                </a:r>
                <a:endParaRPr lang="en-US" sz="1372" dirty="0">
                  <a:gradFill>
                    <a:gsLst>
                      <a:gs pos="2917">
                        <a:srgbClr val="68217A"/>
                      </a:gs>
                      <a:gs pos="30000">
                        <a:srgbClr val="68217A"/>
                      </a:gs>
                    </a:gsLst>
                    <a:lin ang="5400000" scaled="0"/>
                  </a:gradFill>
                  <a:latin typeface="Segoe UI"/>
                </a:endParaRPr>
              </a:p>
            </p:txBody>
          </p:sp>
        </p:grpSp>
        <p:grpSp>
          <p:nvGrpSpPr>
            <p:cNvPr id="2" name="Group 1"/>
            <p:cNvGrpSpPr/>
            <p:nvPr/>
          </p:nvGrpSpPr>
          <p:grpSpPr>
            <a:xfrm>
              <a:off x="10608359" y="4144657"/>
              <a:ext cx="1269467" cy="954551"/>
              <a:chOff x="10608359" y="4144657"/>
              <a:chExt cx="1269467" cy="954551"/>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212" name="TextBox 211"/>
              <p:cNvSpPr txBox="1"/>
              <p:nvPr/>
            </p:nvSpPr>
            <p:spPr>
              <a:xfrm>
                <a:off x="10608359" y="4905295"/>
                <a:ext cx="1269467"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274"/>
                <a:r>
                  <a:rPr lang="zh-TW" altLang="en-US" sz="1372" dirty="0">
                    <a:gradFill>
                      <a:gsLst>
                        <a:gs pos="2917">
                          <a:srgbClr val="68217A"/>
                        </a:gs>
                        <a:gs pos="30000">
                          <a:srgbClr val="68217A"/>
                        </a:gs>
                      </a:gsLst>
                      <a:lin ang="5400000" scaled="0"/>
                    </a:gradFill>
                    <a:latin typeface="Segoe UI"/>
                  </a:rPr>
                  <a:t>資料分析</a:t>
                </a:r>
                <a:r>
                  <a:rPr lang="en-US" sz="1372" dirty="0">
                    <a:gradFill>
                      <a:gsLst>
                        <a:gs pos="2917">
                          <a:srgbClr val="68217A"/>
                        </a:gs>
                        <a:gs pos="30000">
                          <a:srgbClr val="68217A"/>
                        </a:gs>
                      </a:gsLst>
                      <a:lin ang="5400000" scaled="0"/>
                    </a:gradFill>
                    <a:latin typeface="Segoe UI"/>
                  </a:rPr>
                  <a:t> (Excel)</a:t>
                </a:r>
              </a:p>
            </p:txBody>
          </p:sp>
        </p:grpSp>
        <p:grpSp>
          <p:nvGrpSpPr>
            <p:cNvPr id="5" name="Group 4"/>
            <p:cNvGrpSpPr/>
            <p:nvPr/>
          </p:nvGrpSpPr>
          <p:grpSpPr>
            <a:xfrm>
              <a:off x="10577839" y="1941221"/>
              <a:ext cx="1153667" cy="1047990"/>
              <a:chOff x="10577839" y="1941221"/>
              <a:chExt cx="1153667" cy="104799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214" name="TextBox 213"/>
              <p:cNvSpPr txBox="1"/>
              <p:nvPr/>
            </p:nvSpPr>
            <p:spPr>
              <a:xfrm>
                <a:off x="10577839" y="2601384"/>
                <a:ext cx="1153667" cy="38782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914274"/>
                <a:r>
                  <a:rPr lang="en-US" sz="1372" dirty="0">
                    <a:gradFill>
                      <a:gsLst>
                        <a:gs pos="2917">
                          <a:srgbClr val="68217A"/>
                        </a:gs>
                        <a:gs pos="30000">
                          <a:srgbClr val="68217A"/>
                        </a:gs>
                      </a:gsLst>
                      <a:lin ang="5400000" scaled="0"/>
                    </a:gradFill>
                    <a:latin typeface="Segoe UI"/>
                  </a:rPr>
                  <a:t>Web/</a:t>
                </a:r>
                <a:r>
                  <a:rPr lang="zh-TW" altLang="en-US" sz="1372" dirty="0">
                    <a:gradFill>
                      <a:gsLst>
                        <a:gs pos="2917">
                          <a:srgbClr val="68217A"/>
                        </a:gs>
                        <a:gs pos="30000">
                          <a:srgbClr val="68217A"/>
                        </a:gs>
                      </a:gsLst>
                      <a:lin ang="5400000" scaled="0"/>
                    </a:gradFill>
                    <a:latin typeface="Segoe UI"/>
                  </a:rPr>
                  <a:t>應用程式</a:t>
                </a:r>
                <a:r>
                  <a:rPr lang="en-US" sz="1372" dirty="0">
                    <a:gradFill>
                      <a:gsLst>
                        <a:gs pos="2917">
                          <a:srgbClr val="68217A"/>
                        </a:gs>
                        <a:gs pos="30000">
                          <a:srgbClr val="68217A"/>
                        </a:gs>
                      </a:gsLst>
                      <a:lin ang="5400000" scaled="0"/>
                    </a:gradFill>
                    <a:latin typeface="Segoe UI"/>
                  </a:rPr>
                  <a:t/>
                </a:r>
                <a:br>
                  <a:rPr lang="en-US" sz="1372" dirty="0">
                    <a:gradFill>
                      <a:gsLst>
                        <a:gs pos="2917">
                          <a:srgbClr val="68217A"/>
                        </a:gs>
                        <a:gs pos="30000">
                          <a:srgbClr val="68217A"/>
                        </a:gs>
                      </a:gsLst>
                      <a:lin ang="5400000" scaled="0"/>
                    </a:gradFill>
                    <a:latin typeface="Segoe UI"/>
                  </a:rPr>
                </a:br>
                <a:r>
                  <a:rPr lang="zh-TW" altLang="en-US" sz="1372" dirty="0">
                    <a:gradFill>
                      <a:gsLst>
                        <a:gs pos="2917">
                          <a:srgbClr val="68217A"/>
                        </a:gs>
                        <a:gs pos="30000">
                          <a:srgbClr val="68217A"/>
                        </a:gs>
                      </a:gsLst>
                      <a:lin ang="5400000" scaled="0"/>
                    </a:gradFill>
                    <a:latin typeface="Segoe UI"/>
                  </a:rPr>
                  <a:t>儀表板</a:t>
                </a:r>
                <a:endParaRPr lang="en-US" sz="1372" dirty="0">
                  <a:gradFill>
                    <a:gsLst>
                      <a:gs pos="2917">
                        <a:srgbClr val="68217A"/>
                      </a:gs>
                      <a:gs pos="30000">
                        <a:srgbClr val="68217A"/>
                      </a:gs>
                    </a:gsLst>
                    <a:lin ang="5400000" scaled="0"/>
                  </a:gradFill>
                  <a:latin typeface="Segoe UI"/>
                </a:endParaRPr>
              </a:p>
            </p:txBody>
          </p:sp>
        </p:grpSp>
      </p:grpSp>
      <p:sp>
        <p:nvSpPr>
          <p:cNvPr id="225" name="Freeform 38"/>
          <p:cNvSpPr>
            <a:spLocks noEditPoints="1"/>
          </p:cNvSpPr>
          <p:nvPr/>
        </p:nvSpPr>
        <p:spPr bwMode="auto">
          <a:xfrm>
            <a:off x="9008313"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grpSp>
        <p:nvGrpSpPr>
          <p:cNvPr id="226" name="Group 225"/>
          <p:cNvGrpSpPr/>
          <p:nvPr/>
        </p:nvGrpSpPr>
        <p:grpSpPr>
          <a:xfrm>
            <a:off x="7977983"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latin typeface="Segoe UI"/>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latin typeface="Segoe UI"/>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latin typeface="Segoe UI"/>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latin typeface="Segoe UI"/>
                  <a:ea typeface="Segoe UI" pitchFamily="34" charset="0"/>
                  <a:cs typeface="Segoe UI" pitchFamily="34" charset="0"/>
                </a:rPr>
                <a:t>HDInsight</a:t>
              </a:r>
              <a:endParaRPr lang="en-US" sz="1176"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cxnSp>
        <p:nvCxnSpPr>
          <p:cNvPr id="8" name="Straight Arrow Connector 7"/>
          <p:cNvCxnSpPr/>
          <p:nvPr/>
        </p:nvCxnSpPr>
        <p:spPr>
          <a:xfrm>
            <a:off x="1424408" y="2671477"/>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819"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8712"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6792"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8809"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8710"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6502" y="3576476"/>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6500" y="4526253"/>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205" y="2534437"/>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a:gradFill>
                  <a:gsLst>
                    <a:gs pos="0">
                      <a:srgbClr val="FFFFFF"/>
                    </a:gs>
                    <a:gs pos="100000">
                      <a:srgbClr val="FFFFFF"/>
                    </a:gs>
                  </a:gsLst>
                  <a:lin ang="5400000" scaled="1"/>
                </a:gradFill>
                <a:latin typeface="Segoe UI"/>
                <a:ea typeface="Segoe UI" pitchFamily="34" charset="0"/>
                <a:cs typeface="Segoe UI" pitchFamily="34" charset="0"/>
              </a:rPr>
              <a:t>串流分析</a:t>
            </a:r>
            <a:endParaRPr lang="en-US" sz="1568" dirty="0">
              <a:gradFill>
                <a:gsLst>
                  <a:gs pos="0">
                    <a:srgbClr val="FFFFFF"/>
                  </a:gs>
                  <a:gs pos="100000">
                    <a:srgbClr val="FFFFFF"/>
                  </a:gs>
                </a:gsLst>
                <a:lin ang="5400000" scaled="1"/>
              </a:gradFill>
              <a:latin typeface="Segoe UI"/>
              <a:ea typeface="Segoe UI" pitchFamily="34" charset="0"/>
              <a:cs typeface="Segoe UI" pitchFamily="34" charset="0"/>
            </a:endParaRPr>
          </a:p>
        </p:txBody>
      </p:sp>
      <p:pic>
        <p:nvPicPr>
          <p:cNvPr id="78" name="Picture 77"/>
          <p:cNvPicPr/>
          <p:nvPr/>
        </p:nvPicPr>
        <p:blipFill rotWithShape="1">
          <a:blip r:embed="rId3"/>
          <a:srcRect r="74054"/>
          <a:stretch/>
        </p:blipFill>
        <p:spPr>
          <a:xfrm>
            <a:off x="6744420" y="3214919"/>
            <a:ext cx="629758" cy="728588"/>
          </a:xfrm>
          <a:prstGeom prst="rect">
            <a:avLst/>
          </a:prstGeom>
          <a:solidFill>
            <a:srgbClr val="FF0000"/>
          </a:solidFill>
        </p:spPr>
      </p:pic>
      <p:sp>
        <p:nvSpPr>
          <p:cNvPr id="79" name="Freeform 43"/>
          <p:cNvSpPr>
            <a:spLocks noChangeAspect="1" noEditPoints="1"/>
          </p:cNvSpPr>
          <p:nvPr/>
        </p:nvSpPr>
        <p:spPr bwMode="black">
          <a:xfrm>
            <a:off x="10832164"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pPr defTabSz="914274"/>
            <a:endParaRPr lang="en-US" sz="1764">
              <a:solidFill>
                <a:srgbClr val="FFFFFF"/>
              </a:solidFill>
              <a:latin typeface="Segoe UI"/>
            </a:endParaRPr>
          </a:p>
        </p:txBody>
      </p:sp>
      <p:sp>
        <p:nvSpPr>
          <p:cNvPr id="81" name="TextBox 80"/>
          <p:cNvSpPr txBox="1"/>
          <p:nvPr/>
        </p:nvSpPr>
        <p:spPr>
          <a:xfrm>
            <a:off x="10541353" y="6143486"/>
            <a:ext cx="1057982"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914274"/>
            <a:r>
              <a:rPr lang="zh-TW" altLang="en-US" sz="1372" dirty="0">
                <a:gradFill>
                  <a:gsLst>
                    <a:gs pos="2917">
                      <a:srgbClr val="68217A"/>
                    </a:gs>
                    <a:gs pos="30000">
                      <a:srgbClr val="68217A"/>
                    </a:gs>
                  </a:gsLst>
                  <a:lin ang="5400000" scaled="0"/>
                </a:gradFill>
                <a:latin typeface="Segoe UI"/>
              </a:rPr>
              <a:t>觸發裝置反應</a:t>
            </a:r>
            <a:endParaRPr lang="en-US" sz="1372" dirty="0">
              <a:gradFill>
                <a:gsLst>
                  <a:gs pos="2917">
                    <a:srgbClr val="68217A"/>
                  </a:gs>
                  <a:gs pos="30000">
                    <a:srgbClr val="68217A"/>
                  </a:gs>
                </a:gsLst>
                <a:lin ang="5400000" scaled="0"/>
              </a:gradFill>
              <a:latin typeface="Segoe UI"/>
            </a:endParaRPr>
          </a:p>
        </p:txBody>
      </p:sp>
    </p:spTree>
    <p:extLst>
      <p:ext uri="{BB962C8B-B14F-4D97-AF65-F5344CB8AC3E}">
        <p14:creationId xmlns:p14="http://schemas.microsoft.com/office/powerpoint/2010/main" val="40775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設定查詢語法</a:t>
            </a:r>
            <a:endParaRPr lang="en-US" dirty="0"/>
          </a:p>
        </p:txBody>
      </p:sp>
      <p:sp>
        <p:nvSpPr>
          <p:cNvPr id="3" name="TextBox 2"/>
          <p:cNvSpPr txBox="1"/>
          <p:nvPr/>
        </p:nvSpPr>
        <p:spPr>
          <a:xfrm>
            <a:off x="6915816" y="1541158"/>
            <a:ext cx="4972127" cy="204735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類 </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SQL</a:t>
            </a:r>
            <a:r>
              <a:rPr kumimoji="0" lang="en-US" sz="1961" b="0" i="0" u="none" strike="noStrike" kern="1200" cap="none" spc="-70" normalizeH="0" noProof="0" dirty="0" smtClean="0">
                <a:ln>
                  <a:noFill/>
                </a:ln>
                <a:solidFill>
                  <a:srgbClr val="505050"/>
                </a:solidFill>
                <a:effectLst/>
                <a:uLnTx/>
                <a:uFillTx/>
                <a:latin typeface="Segoe UI Light" panose="020B0502040204020203" pitchFamily="34" charset="0"/>
                <a:ea typeface="+mn-ea"/>
                <a:cs typeface="+mn-cs"/>
              </a:rPr>
              <a:t> </a:t>
            </a:r>
            <a:r>
              <a:rPr kumimoji="0" lang="zh-TW" altLang="en-US" sz="1961" b="0" i="0" u="none" strike="noStrike" kern="1200" cap="none" spc="-70" normalizeH="0" noProof="0" dirty="0" smtClean="0">
                <a:ln>
                  <a:noFill/>
                </a:ln>
                <a:solidFill>
                  <a:srgbClr val="505050"/>
                </a:solidFill>
                <a:effectLst/>
                <a:uLnTx/>
                <a:uFillTx/>
                <a:latin typeface="Segoe UI Light" panose="020B0502040204020203" pitchFamily="34" charset="0"/>
                <a:ea typeface="+mn-ea"/>
                <a:cs typeface="+mn-cs"/>
              </a:rPr>
              <a:t>語法，是</a:t>
            </a:r>
            <a:r>
              <a:rPr kumimoji="0" lang="zh-TW" alt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標準</a:t>
            </a:r>
            <a:r>
              <a:rPr kumimoji="0" 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T-SQL</a:t>
            </a: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a:t>
            </a: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語法的子集</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rgbClr val="505050"/>
                </a:solidFill>
                <a:latin typeface="Segoe UI Light" panose="020B0502040204020203" pitchFamily="34" charset="0"/>
              </a:rPr>
              <a:t>提供</a:t>
            </a:r>
            <a:r>
              <a:rPr kumimoji="0" lang="zh-TW" alt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區間擴充功能</a:t>
            </a:r>
            <a:r>
              <a:rPr kumimoji="0" 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t</a:t>
            </a:r>
            <a:r>
              <a:rPr kumimoji="0" lang="zh-TW" alt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讓資料操作可以設定只需在某段時間才執行</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rgbClr val="505050"/>
                </a:solidFill>
                <a:latin typeface="Segoe UI Light" panose="020B0502040204020203" pitchFamily="34" charset="0"/>
              </a:rPr>
              <a:t>可以定義多個查詢讓工作能平行延展處理</a:t>
            </a:r>
            <a:endPar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600"/>
              </a:spcBef>
              <a:spcAft>
                <a:spcPts val="1200"/>
              </a:spcAft>
              <a:buClrTx/>
              <a:buSzTx/>
              <a:buFontTx/>
              <a:buNone/>
              <a:tabLst/>
              <a:defRPr/>
            </a:pPr>
            <a:r>
              <a:rPr lang="zh-TW" altLang="en-US" sz="1961" spc="-70" dirty="0" smtClean="0">
                <a:solidFill>
                  <a:srgbClr val="505050"/>
                </a:solidFill>
                <a:latin typeface="Segoe UI Light" panose="020B0502040204020203" pitchFamily="34" charset="0"/>
              </a:rPr>
              <a:t>透過</a:t>
            </a:r>
            <a:r>
              <a:rPr kumimoji="0" lang="en-US" sz="1961" b="0"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 </a:t>
            </a:r>
            <a:r>
              <a:rPr kumimoji="0" lang="en-US" sz="1961" b="1" i="0" u="none" strike="noStrike" kern="1200" cap="none" spc="-70" normalizeH="0" baseline="0" noProof="0" dirty="0" smtClean="0">
                <a:ln>
                  <a:noFill/>
                </a:ln>
                <a:solidFill>
                  <a:srgbClr val="505050"/>
                </a:solidFill>
                <a:effectLst/>
                <a:uLnTx/>
                <a:uFillTx/>
                <a:latin typeface="Segoe UI Light" panose="020B0502040204020203" pitchFamily="34" charset="0"/>
                <a:ea typeface="+mn-ea"/>
                <a:cs typeface="+mn-cs"/>
              </a:rPr>
              <a:t>Azure</a:t>
            </a:r>
            <a:r>
              <a:rPr kumimoji="0" lang="en-US" sz="1961" b="1" i="0" u="none" strike="noStrike" kern="1200" cap="none" spc="-70" normalizeH="0" noProof="0" dirty="0" smtClean="0">
                <a:ln>
                  <a:noFill/>
                </a:ln>
                <a:solidFill>
                  <a:srgbClr val="505050"/>
                </a:solidFill>
                <a:effectLst/>
                <a:uLnTx/>
                <a:uFillTx/>
                <a:latin typeface="Segoe UI Light" panose="020B0502040204020203" pitchFamily="34" charset="0"/>
                <a:ea typeface="+mn-ea"/>
                <a:cs typeface="+mn-cs"/>
              </a:rPr>
              <a:t> </a:t>
            </a:r>
            <a:r>
              <a:rPr kumimoji="0" lang="zh-TW" altLang="en-US" sz="1961" b="1" i="0" u="none" strike="noStrike" kern="1200" cap="none" spc="-70" normalizeH="0" noProof="0" dirty="0" smtClean="0">
                <a:ln>
                  <a:noFill/>
                </a:ln>
                <a:solidFill>
                  <a:srgbClr val="505050"/>
                </a:solidFill>
                <a:effectLst/>
                <a:uLnTx/>
                <a:uFillTx/>
                <a:latin typeface="Segoe UI Light" panose="020B0502040204020203" pitchFamily="34" charset="0"/>
                <a:ea typeface="+mn-ea"/>
                <a:cs typeface="+mn-cs"/>
              </a:rPr>
              <a:t>管理後台</a:t>
            </a:r>
            <a:r>
              <a:rPr lang="zh-TW" altLang="en-US" sz="1961" spc="-70" dirty="0" smtClean="0">
                <a:solidFill>
                  <a:srgbClr val="505050"/>
                </a:solidFill>
                <a:latin typeface="Segoe UI Light" panose="020B0502040204020203" pitchFamily="34" charset="0"/>
              </a:rPr>
              <a:t>來撰寫查詢</a:t>
            </a:r>
            <a:endPar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59" y="1535343"/>
            <a:ext cx="5688738" cy="4163211"/>
          </a:xfrm>
          <a:prstGeom prst="rect">
            <a:avLst/>
          </a:prstGeom>
          <a:ln>
            <a:solidFill>
              <a:schemeClr val="tx2">
                <a:lumMod val="60000"/>
                <a:lumOff val="40000"/>
              </a:schemeClr>
            </a:solidFill>
          </a:ln>
        </p:spPr>
      </p:pic>
    </p:spTree>
    <p:extLst>
      <p:ext uri="{BB962C8B-B14F-4D97-AF65-F5344CB8AC3E}">
        <p14:creationId xmlns:p14="http://schemas.microsoft.com/office/powerpoint/2010/main" val="86351874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z="3529" spc="0" dirty="0" smtClean="0"/>
              <a:t>查詢語法 </a:t>
            </a:r>
            <a:r>
              <a:rPr lang="en-US" altLang="zh-TW" sz="3529" spc="0" dirty="0" smtClean="0"/>
              <a:t>– </a:t>
            </a:r>
            <a:r>
              <a:rPr lang="zh-TW" altLang="en-US" sz="3529" spc="0" dirty="0" smtClean="0"/>
              <a:t>概觀</a:t>
            </a:r>
            <a:endParaRPr lang="en-US" sz="3529" spc="0" dirty="0"/>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DML Statements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SELECT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FROM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WHERE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GROUP BY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HAVING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CASE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JOIN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Windowing Extensions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Tumbling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Hopping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0872" cy="1887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Aggregate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SUM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COUNT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AVG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MIN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MAX</a:t>
            </a:r>
          </a:p>
        </p:txBody>
      </p:sp>
      <p:sp>
        <p:nvSpPr>
          <p:cNvPr id="6" name="TextBox 5"/>
          <p:cNvSpPr txBox="1"/>
          <p:nvPr/>
        </p:nvSpPr>
        <p:spPr>
          <a:xfrm>
            <a:off x="4421078" y="1399182"/>
            <a:ext cx="2520818"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Date and Time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DATENAME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DATEPART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MONTH</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YEAR</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DATETIMEFROMPARTS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DATEDIFF</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String Functions</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LEN</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CONCAT</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CHARINDEX</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SUBSTRING</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7" y="4545840"/>
            <a:ext cx="1655581" cy="105913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Scaling Functions</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WITH</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PARTITION BY</a:t>
            </a:r>
          </a:p>
        </p:txBody>
      </p:sp>
    </p:spTree>
    <p:extLst>
      <p:ext uri="{BB962C8B-B14F-4D97-AF65-F5344CB8AC3E}">
        <p14:creationId xmlns:p14="http://schemas.microsoft.com/office/powerpoint/2010/main" val="325547337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Sample Scenario – Toll Station</a:t>
            </a:r>
            <a:endParaRPr lang="en-US" dirty="0"/>
          </a:p>
        </p:txBody>
      </p:sp>
      <p:pic>
        <p:nvPicPr>
          <p:cNvPr id="3" name="Picture 2"/>
          <p:cNvPicPr/>
          <p:nvPr/>
        </p:nvPicPr>
        <p:blipFill>
          <a:blip r:embed="rId3"/>
          <a:stretch>
            <a:fillRect/>
          </a:stretch>
        </p:blipFill>
        <p:spPr>
          <a:xfrm>
            <a:off x="8967121" y="303083"/>
            <a:ext cx="2840587" cy="1515530"/>
          </a:xfrm>
          <a:prstGeom prst="rect">
            <a:avLst/>
          </a:prstGeom>
        </p:spPr>
      </p:pic>
      <p:graphicFrame>
        <p:nvGraphicFramePr>
          <p:cNvPr id="4" name="Table 3"/>
          <p:cNvGraphicFramePr>
            <a:graphicFrameLocks noGrp="1"/>
          </p:cNvGraphicFramePr>
          <p:nvPr>
            <p:extLst/>
          </p:nvPr>
        </p:nvGraphicFramePr>
        <p:xfrm>
          <a:off x="179661" y="2391852"/>
          <a:ext cx="6274905" cy="2740391"/>
        </p:xfrm>
        <a:graphic>
          <a:graphicData uri="http://schemas.openxmlformats.org/drawingml/2006/table">
            <a:tbl>
              <a:tblPr firstRow="1" firstCol="1" bandRow="1">
                <a:tableStyleId>{5C22544A-7EE6-4342-B048-85BDC9FD1C3A}</a:tableStyleId>
              </a:tblPr>
              <a:tblGrid>
                <a:gridCol w="556779">
                  <a:extLst>
                    <a:ext uri="{9D8B030D-6E8A-4147-A177-3AD203B41FA5}">
                      <a16:colId xmlns:a16="http://schemas.microsoft.com/office/drawing/2014/main" val="20000"/>
                    </a:ext>
                  </a:extLst>
                </a:gridCol>
                <a:gridCol w="1953183">
                  <a:extLst>
                    <a:ext uri="{9D8B030D-6E8A-4147-A177-3AD203B41FA5}">
                      <a16:colId xmlns:a16="http://schemas.microsoft.com/office/drawing/2014/main" val="20001"/>
                    </a:ext>
                  </a:extLst>
                </a:gridCol>
                <a:gridCol w="678906">
                  <a:extLst>
                    <a:ext uri="{9D8B030D-6E8A-4147-A177-3AD203B41FA5}">
                      <a16:colId xmlns:a16="http://schemas.microsoft.com/office/drawing/2014/main" val="20002"/>
                    </a:ext>
                  </a:extLst>
                </a:gridCol>
                <a:gridCol w="561098">
                  <a:extLst>
                    <a:ext uri="{9D8B030D-6E8A-4147-A177-3AD203B41FA5}">
                      <a16:colId xmlns:a16="http://schemas.microsoft.com/office/drawing/2014/main" val="20003"/>
                    </a:ext>
                  </a:extLst>
                </a:gridCol>
                <a:gridCol w="737345">
                  <a:extLst>
                    <a:ext uri="{9D8B030D-6E8A-4147-A177-3AD203B41FA5}">
                      <a16:colId xmlns:a16="http://schemas.microsoft.com/office/drawing/2014/main" val="20004"/>
                    </a:ext>
                  </a:extLst>
                </a:gridCol>
                <a:gridCol w="655089">
                  <a:extLst>
                    <a:ext uri="{9D8B030D-6E8A-4147-A177-3AD203B41FA5}">
                      <a16:colId xmlns:a16="http://schemas.microsoft.com/office/drawing/2014/main" val="20005"/>
                    </a:ext>
                  </a:extLst>
                </a:gridCol>
                <a:gridCol w="545907">
                  <a:extLst>
                    <a:ext uri="{9D8B030D-6E8A-4147-A177-3AD203B41FA5}">
                      <a16:colId xmlns:a16="http://schemas.microsoft.com/office/drawing/2014/main" val="20006"/>
                    </a:ext>
                  </a:extLst>
                </a:gridCol>
                <a:gridCol w="586598">
                  <a:extLst>
                    <a:ext uri="{9D8B030D-6E8A-4147-A177-3AD203B41FA5}">
                      <a16:colId xmlns:a16="http://schemas.microsoft.com/office/drawing/2014/main" val="20007"/>
                    </a:ext>
                  </a:extLst>
                </a:gridCol>
              </a:tblGrid>
              <a:tr h="365708">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bg1">
                              <a:lumMod val="95000"/>
                            </a:schemeClr>
                          </a:solidFill>
                          <a:latin typeface="+mn-lt"/>
                          <a:ea typeface="+mn-ea"/>
                          <a:cs typeface="+mn-cs"/>
                        </a:rPr>
                        <a:t>TollId</a:t>
                      </a:r>
                      <a:endParaRPr lang="en-US" sz="1200" b="0" kern="1200" spc="-70" dirty="0">
                        <a:solidFill>
                          <a:schemeClr val="bg1">
                            <a:lumMod val="95000"/>
                          </a:schemeClr>
                        </a:solidFill>
                        <a:latin typeface="+mn-lt"/>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bg1">
                              <a:lumMod val="95000"/>
                            </a:schemeClr>
                          </a:solidFill>
                          <a:latin typeface="+mn-lt"/>
                          <a:ea typeface="+mn-ea"/>
                          <a:cs typeface="+mn-cs"/>
                        </a:rPr>
                        <a:t>EntryTime</a:t>
                      </a: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bg1">
                              <a:lumMod val="95000"/>
                            </a:schemeClr>
                          </a:solidFill>
                          <a:latin typeface="+mn-lt"/>
                          <a:ea typeface="+mn-ea"/>
                          <a:cs typeface="+mn-cs"/>
                        </a:rPr>
                        <a:t>License</a:t>
                      </a:r>
                      <a:r>
                        <a:rPr lang="en-US" sz="1200" b="0" kern="1200" spc="-70" baseline="0" dirty="0" smtClean="0">
                          <a:solidFill>
                            <a:schemeClr val="bg1">
                              <a:lumMod val="95000"/>
                            </a:schemeClr>
                          </a:solidFill>
                          <a:latin typeface="+mn-lt"/>
                          <a:ea typeface="+mn-ea"/>
                          <a:cs typeface="+mn-cs"/>
                        </a:rPr>
                        <a:t> </a:t>
                      </a:r>
                      <a:r>
                        <a:rPr lang="en-US" sz="1200" b="0" kern="1200" spc="-70" dirty="0" smtClean="0">
                          <a:solidFill>
                            <a:schemeClr val="bg1">
                              <a:lumMod val="95000"/>
                            </a:schemeClr>
                          </a:solidFill>
                          <a:latin typeface="+mn-lt"/>
                          <a:ea typeface="+mn-ea"/>
                          <a:cs typeface="+mn-cs"/>
                        </a:rPr>
                        <a:t>Plate</a:t>
                      </a:r>
                      <a:endParaRPr lang="en-US" sz="1200" b="0" kern="1200" spc="-70" dirty="0">
                        <a:solidFill>
                          <a:schemeClr val="bg1">
                            <a:lumMod val="95000"/>
                          </a:schemeClr>
                        </a:solidFill>
                        <a:latin typeface="+mn-lt"/>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bg1">
                              <a:lumMod val="95000"/>
                            </a:schemeClr>
                          </a:solidFill>
                          <a:latin typeface="+mn-lt"/>
                          <a:ea typeface="+mn-ea"/>
                          <a:cs typeface="+mn-cs"/>
                        </a:rPr>
                        <a:t>State</a:t>
                      </a: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bg1">
                              <a:lumMod val="95000"/>
                            </a:schemeClr>
                          </a:solidFill>
                          <a:latin typeface="+mn-lt"/>
                          <a:ea typeface="+mn-ea"/>
                          <a:cs typeface="+mn-cs"/>
                        </a:rPr>
                        <a:t>Make</a:t>
                      </a: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a:solidFill>
                            <a:schemeClr val="bg1">
                              <a:lumMod val="95000"/>
                            </a:schemeClr>
                          </a:solidFill>
                          <a:latin typeface="+mn-lt"/>
                          <a:ea typeface="+mn-ea"/>
                          <a:cs typeface="+mn-cs"/>
                        </a:rPr>
                        <a:t>Model</a:t>
                      </a: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bg1">
                              <a:lumMod val="95000"/>
                            </a:schemeClr>
                          </a:solidFill>
                          <a:latin typeface="+mn-lt"/>
                          <a:ea typeface="+mn-ea"/>
                          <a:cs typeface="+mn-cs"/>
                        </a:rPr>
                        <a:t>Type</a:t>
                      </a:r>
                      <a:endParaRPr lang="en-US" sz="1200" b="0" kern="1200" spc="-70" dirty="0">
                        <a:solidFill>
                          <a:schemeClr val="bg1">
                            <a:lumMod val="95000"/>
                          </a:schemeClr>
                        </a:solidFill>
                        <a:latin typeface="+mn-lt"/>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bg1">
                              <a:lumMod val="95000"/>
                            </a:schemeClr>
                          </a:solidFill>
                          <a:latin typeface="+mn-lt"/>
                          <a:ea typeface="+mn-ea"/>
                          <a:cs typeface="+mn-cs"/>
                        </a:rPr>
                        <a:t>Weight</a:t>
                      </a:r>
                      <a:endParaRPr lang="en-US" sz="1200" b="0" kern="1200" spc="-70" dirty="0">
                        <a:solidFill>
                          <a:schemeClr val="bg1">
                            <a:lumMod val="95000"/>
                          </a:schemeClr>
                        </a:solidFill>
                        <a:latin typeface="+mn-lt"/>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2014-10-25T19:33:30.0000000Z</a:t>
                      </a:r>
                      <a:endParaRPr lang="en-US" sz="1200" kern="1200" spc="-70" dirty="0">
                        <a:solidFill>
                          <a:schemeClr val="tx1"/>
                        </a:solidFill>
                        <a:latin typeface="+mn-lt"/>
                        <a:ea typeface="+mn-ea"/>
                        <a:cs typeface="+mn-cs"/>
                      </a:endParaRP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JNB 7001</a:t>
                      </a:r>
                      <a:endParaRPr lang="en-US" sz="1200" kern="1200" spc="-70" dirty="0">
                        <a:solidFill>
                          <a:schemeClr val="tx1"/>
                        </a:solidFill>
                        <a:latin typeface="+mn-lt"/>
                        <a:ea typeface="+mn-ea"/>
                        <a:cs typeface="+mn-cs"/>
                      </a:endParaRP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NY</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a:solidFill>
                            <a:schemeClr val="tx1"/>
                          </a:solidFill>
                          <a:latin typeface="+mn-lt"/>
                          <a:ea typeface="+mn-ea"/>
                          <a:cs typeface="+mn-cs"/>
                        </a:rPr>
                        <a:t>Honda</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a:solidFill>
                            <a:schemeClr val="tx1"/>
                          </a:solidFill>
                          <a:latin typeface="+mn-lt"/>
                          <a:ea typeface="+mn-ea"/>
                          <a:cs typeface="+mn-cs"/>
                        </a:rPr>
                        <a:t>CRV</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3010</a:t>
                      </a:r>
                      <a:endParaRPr lang="en-US" sz="1200" kern="1200" spc="-70" dirty="0">
                        <a:solidFill>
                          <a:schemeClr val="tx1"/>
                        </a:solidFill>
                        <a:latin typeface="+mn-lt"/>
                        <a:ea typeface="+mn-ea"/>
                        <a:cs typeface="+mn-cs"/>
                      </a:endParaRP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1"/>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1</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2014-10-25T19:33:31.0000000Z</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YXZ 1001</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NY</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Toyota</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Camry</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2</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3020</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extLst>
                  <a:ext uri="{0D108BD9-81ED-4DB2-BD59-A6C34878D82A}">
                    <a16:rowId xmlns:a16="http://schemas.microsoft.com/office/drawing/2014/main" val="10002"/>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3</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2014-10-25T19:33:32.0000000Z</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ABC 1004</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a:solidFill>
                            <a:schemeClr val="tx1"/>
                          </a:solidFill>
                          <a:latin typeface="+mn-lt"/>
                          <a:ea typeface="+mn-ea"/>
                          <a:cs typeface="+mn-cs"/>
                        </a:rPr>
                        <a:t>CT</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Ford</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Taurus</a:t>
                      </a: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2</a:t>
                      </a: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3800</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extLst>
                  <a:ext uri="{0D108BD9-81ED-4DB2-BD59-A6C34878D82A}">
                    <a16:rowId xmlns:a16="http://schemas.microsoft.com/office/drawing/2014/main" val="10003"/>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 2</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2014-10-25T19:33:33.0000000Z</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XYZ 1003</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CT</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Toyota</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Corolla</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2</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2900</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extLst>
                  <a:ext uri="{0D108BD9-81ED-4DB2-BD59-A6C34878D82A}">
                    <a16:rowId xmlns:a16="http://schemas.microsoft.com/office/drawing/2014/main" val="10004"/>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a:solidFill>
                            <a:schemeClr val="tx1"/>
                          </a:solidFill>
                          <a:latin typeface="+mn-lt"/>
                          <a:ea typeface="+mn-ea"/>
                          <a:cs typeface="+mn-cs"/>
                        </a:rPr>
                        <a:t>1</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2014-10-25T19:33:34.0000000Z</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BNJ 1007</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a:solidFill>
                            <a:schemeClr val="tx1"/>
                          </a:solidFill>
                          <a:latin typeface="+mn-lt"/>
                          <a:ea typeface="+mn-ea"/>
                          <a:cs typeface="+mn-cs"/>
                        </a:rPr>
                        <a:t>NY</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Honda</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a:solidFill>
                            <a:schemeClr val="tx1"/>
                          </a:solidFill>
                          <a:latin typeface="+mn-lt"/>
                          <a:ea typeface="+mn-ea"/>
                          <a:cs typeface="+mn-cs"/>
                        </a:rPr>
                        <a:t>CRV</a:t>
                      </a: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1</a:t>
                      </a: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3400</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extLst>
                  <a:ext uri="{0D108BD9-81ED-4DB2-BD59-A6C34878D82A}">
                    <a16:rowId xmlns:a16="http://schemas.microsoft.com/office/drawing/2014/main" val="10005"/>
                  </a:ext>
                </a:extLst>
              </a:tr>
              <a:tr h="33923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2</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2014-10-25T19:33:35.0000000Z</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CDE 1007</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NJ</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Toyota</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4x4</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1</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3800</a:t>
                      </a:r>
                      <a:endParaRPr lang="en-US" sz="1200" kern="1200" spc="-70" dirty="0">
                        <a:solidFill>
                          <a:schemeClr val="tx1"/>
                        </a:solidFill>
                        <a:latin typeface="+mn-lt"/>
                        <a:ea typeface="+mn-ea"/>
                        <a:cs typeface="+mn-cs"/>
                      </a:endParaRPr>
                    </a:p>
                  </a:txBody>
                  <a:tcPr marL="32908" marR="32908" marT="0" marB="0" anchor="ctr">
                    <a:solidFill>
                      <a:schemeClr val="bg1">
                        <a:lumMod val="95000"/>
                      </a:schemeClr>
                    </a:solidFill>
                  </a:tcPr>
                </a:tc>
                <a:extLst>
                  <a:ext uri="{0D108BD9-81ED-4DB2-BD59-A6C34878D82A}">
                    <a16:rowId xmlns:a16="http://schemas.microsoft.com/office/drawing/2014/main" val="10006"/>
                  </a:ext>
                </a:extLst>
              </a:tr>
              <a:tr h="339233">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algn="ctr" defTabSz="914363" rtl="0" eaLnBrk="1" latinLnBrk="0" hangingPunct="1">
                        <a:spcBef>
                          <a:spcPts val="0"/>
                        </a:spcBef>
                        <a:spcAft>
                          <a:spcPts val="1200"/>
                        </a:spcAft>
                      </a:pPr>
                      <a:r>
                        <a:rPr lang="en-US" sz="1200" kern="1200" spc="-70" dirty="0" smtClean="0">
                          <a:solidFill>
                            <a:schemeClr val="tx1"/>
                          </a:solidFill>
                          <a:latin typeface="+mn-lt"/>
                          <a:ea typeface="+mn-ea"/>
                          <a:cs typeface="+mn-cs"/>
                        </a:rPr>
                        <a:t>…</a:t>
                      </a:r>
                      <a:endParaRPr lang="en-US" sz="1200" kern="1200" spc="-70" dirty="0">
                        <a:solidFill>
                          <a:schemeClr val="tx1"/>
                        </a:solidFill>
                        <a:latin typeface="+mn-lt"/>
                        <a:ea typeface="+mn-ea"/>
                        <a:cs typeface="+mn-cs"/>
                      </a:endParaRPr>
                    </a:p>
                  </a:txBody>
                  <a:tcPr marL="32908" marR="32908" marT="0" marB="0" anchor="ctr">
                    <a:solidFill>
                      <a:schemeClr val="tx2">
                        <a:lumMod val="20000"/>
                        <a:lumOff val="80000"/>
                      </a:schemeClr>
                    </a:solidFill>
                  </a:tcPr>
                </a:tc>
                <a:extLst>
                  <a:ext uri="{0D108BD9-81ED-4DB2-BD59-A6C34878D82A}">
                    <a16:rowId xmlns:a16="http://schemas.microsoft.com/office/drawing/2014/main" val="10007"/>
                  </a:ext>
                </a:extLst>
              </a:tr>
            </a:tbl>
          </a:graphicData>
        </a:graphic>
      </p:graphicFrame>
      <p:sp>
        <p:nvSpPr>
          <p:cNvPr id="7" name="TextBox 6"/>
          <p:cNvSpPr txBox="1"/>
          <p:nvPr/>
        </p:nvSpPr>
        <p:spPr>
          <a:xfrm>
            <a:off x="678996" y="2084378"/>
            <a:ext cx="4962787" cy="271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err="1">
                <a:ln>
                  <a:noFill/>
                </a:ln>
                <a:solidFill>
                  <a:srgbClr val="505050"/>
                </a:solidFill>
                <a:effectLst/>
                <a:uLnTx/>
                <a:uFillTx/>
                <a:latin typeface="Segoe UI Light" panose="020B0502040204020203" pitchFamily="34" charset="0"/>
                <a:ea typeface="+mn-ea"/>
                <a:cs typeface="+mn-cs"/>
              </a:rPr>
              <a:t>EntryStream</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 Data about vehicles entering toll stations</a:t>
            </a:r>
          </a:p>
        </p:txBody>
      </p:sp>
      <p:graphicFrame>
        <p:nvGraphicFramePr>
          <p:cNvPr id="8" name="Table 7"/>
          <p:cNvGraphicFramePr>
            <a:graphicFrameLocks noGrp="1"/>
          </p:cNvGraphicFramePr>
          <p:nvPr>
            <p:extLst/>
          </p:nvPr>
        </p:nvGraphicFramePr>
        <p:xfrm>
          <a:off x="6902774" y="2430795"/>
          <a:ext cx="4704022" cy="1818594"/>
        </p:xfrm>
        <a:graphic>
          <a:graphicData uri="http://schemas.openxmlformats.org/drawingml/2006/table">
            <a:tbl>
              <a:tblPr firstRow="1" firstCol="1" bandRow="1">
                <a:tableStyleId>{5C22544A-7EE6-4342-B048-85BDC9FD1C3A}</a:tableStyleId>
              </a:tblPr>
              <a:tblGrid>
                <a:gridCol w="473359">
                  <a:extLst>
                    <a:ext uri="{9D8B030D-6E8A-4147-A177-3AD203B41FA5}">
                      <a16:colId xmlns:a16="http://schemas.microsoft.com/office/drawing/2014/main" val="20000"/>
                    </a:ext>
                  </a:extLst>
                </a:gridCol>
                <a:gridCol w="2425974">
                  <a:extLst>
                    <a:ext uri="{9D8B030D-6E8A-4147-A177-3AD203B41FA5}">
                      <a16:colId xmlns:a16="http://schemas.microsoft.com/office/drawing/2014/main" val="20001"/>
                    </a:ext>
                  </a:extLst>
                </a:gridCol>
                <a:gridCol w="1804689">
                  <a:extLst>
                    <a:ext uri="{9D8B030D-6E8A-4147-A177-3AD203B41FA5}">
                      <a16:colId xmlns:a16="http://schemas.microsoft.com/office/drawing/2014/main" val="20002"/>
                    </a:ext>
                  </a:extLst>
                </a:gridCol>
              </a:tblGrid>
              <a:tr h="379134">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bg1">
                              <a:lumMod val="95000"/>
                            </a:schemeClr>
                          </a:solidFill>
                          <a:latin typeface="+mn-lt"/>
                          <a:ea typeface="+mn-ea"/>
                          <a:cs typeface="+mn-cs"/>
                        </a:rPr>
                        <a:t>TollId</a:t>
                      </a: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err="1">
                          <a:solidFill>
                            <a:schemeClr val="bg1">
                              <a:lumMod val="95000"/>
                            </a:schemeClr>
                          </a:solidFill>
                          <a:latin typeface="+mn-lt"/>
                          <a:ea typeface="+mn-ea"/>
                          <a:cs typeface="+mn-cs"/>
                        </a:rPr>
                        <a:t>ExitTime</a:t>
                      </a:r>
                      <a:endParaRPr lang="en-US" sz="1200" b="0" kern="1200" spc="-70" dirty="0">
                        <a:solidFill>
                          <a:schemeClr val="bg1">
                            <a:lumMod val="95000"/>
                          </a:schemeClr>
                        </a:solidFill>
                        <a:latin typeface="+mn-lt"/>
                        <a:ea typeface="+mn-ea"/>
                        <a:cs typeface="+mn-cs"/>
                      </a:endParaRP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err="1">
                          <a:solidFill>
                            <a:schemeClr val="bg1">
                              <a:lumMod val="95000"/>
                            </a:schemeClr>
                          </a:solidFill>
                          <a:latin typeface="+mn-lt"/>
                          <a:ea typeface="+mn-ea"/>
                          <a:cs typeface="+mn-cs"/>
                        </a:rPr>
                        <a:t>LicensePlate</a:t>
                      </a:r>
                      <a:endParaRPr lang="en-US" sz="1200" b="0" kern="1200" spc="-70" dirty="0">
                        <a:solidFill>
                          <a:schemeClr val="bg1">
                            <a:lumMod val="95000"/>
                          </a:schemeClr>
                        </a:solidFill>
                        <a:latin typeface="+mn-lt"/>
                        <a:ea typeface="+mn-ea"/>
                        <a:cs typeface="+mn-cs"/>
                      </a:endParaRP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87892">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1</a:t>
                      </a:r>
                    </a:p>
                  </a:txBody>
                  <a:tcPr marL="68570" marR="68570" marT="0" marB="0" anchor="ctr">
                    <a:lnT w="38100" cmpd="sng">
                      <a:noFill/>
                    </a:lnT>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2014-10-25T19:33:40.0000000Z</a:t>
                      </a:r>
                      <a:endParaRPr lang="en-US" sz="1200" kern="1200" spc="-70" dirty="0">
                        <a:solidFill>
                          <a:schemeClr val="tx1"/>
                        </a:solidFill>
                        <a:latin typeface="+mn-lt"/>
                        <a:ea typeface="+mn-ea"/>
                        <a:cs typeface="+mn-cs"/>
                      </a:endParaRPr>
                    </a:p>
                  </a:txBody>
                  <a:tcPr marL="68570" marR="68570" marT="0" marB="0" anchor="ctr">
                    <a:lnT w="38100" cmpd="sng">
                      <a:noFill/>
                    </a:lnT>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JNB 7001</a:t>
                      </a:r>
                    </a:p>
                  </a:txBody>
                  <a:tcPr marL="68570" marR="68570" marT="0" marB="0" anchor="ctr">
                    <a:lnT w="38100" cmpd="sng">
                      <a:noFill/>
                    </a:lnT>
                    <a:solidFill>
                      <a:schemeClr val="tx2">
                        <a:lumMod val="20000"/>
                        <a:lumOff val="80000"/>
                      </a:schemeClr>
                    </a:solidFill>
                  </a:tcPr>
                </a:tc>
                <a:extLst>
                  <a:ext uri="{0D108BD9-81ED-4DB2-BD59-A6C34878D82A}">
                    <a16:rowId xmlns:a16="http://schemas.microsoft.com/office/drawing/2014/main" val="10001"/>
                  </a:ext>
                </a:extLst>
              </a:tr>
              <a:tr h="287892">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1</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2014-10-25T19:33:41.0000000Z</a:t>
                      </a:r>
                      <a:endParaRPr lang="en-US" sz="1200" kern="1200" spc="-70" dirty="0">
                        <a:solidFill>
                          <a:schemeClr val="tx1"/>
                        </a:solidFill>
                        <a:latin typeface="+mn-lt"/>
                        <a:ea typeface="+mn-ea"/>
                        <a:cs typeface="+mn-cs"/>
                      </a:endParaRP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YXZ 1001</a:t>
                      </a:r>
                    </a:p>
                  </a:txBody>
                  <a:tcPr marL="68570" marR="68570" marT="0" marB="0" anchor="ctr">
                    <a:solidFill>
                      <a:schemeClr val="bg1">
                        <a:lumMod val="95000"/>
                      </a:schemeClr>
                    </a:solidFill>
                  </a:tcPr>
                </a:tc>
                <a:extLst>
                  <a:ext uri="{0D108BD9-81ED-4DB2-BD59-A6C34878D82A}">
                    <a16:rowId xmlns:a16="http://schemas.microsoft.com/office/drawing/2014/main" val="10002"/>
                  </a:ext>
                </a:extLst>
              </a:tr>
              <a:tr h="287892">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3</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2014-10-25T19:33:42.0000000Z</a:t>
                      </a:r>
                      <a:endParaRPr lang="en-US" sz="1200" kern="1200" spc="-70" dirty="0">
                        <a:solidFill>
                          <a:schemeClr val="tx1"/>
                        </a:solidFill>
                        <a:latin typeface="+mn-lt"/>
                        <a:ea typeface="+mn-ea"/>
                        <a:cs typeface="+mn-cs"/>
                      </a:endParaRP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ABC 1004</a:t>
                      </a:r>
                    </a:p>
                  </a:txBody>
                  <a:tcPr marL="68570" marR="68570" marT="0" marB="0" anchor="ctr">
                    <a:solidFill>
                      <a:schemeClr val="tx2">
                        <a:lumMod val="20000"/>
                        <a:lumOff val="80000"/>
                      </a:schemeClr>
                    </a:solidFill>
                  </a:tcPr>
                </a:tc>
                <a:extLst>
                  <a:ext uri="{0D108BD9-81ED-4DB2-BD59-A6C34878D82A}">
                    <a16:rowId xmlns:a16="http://schemas.microsoft.com/office/drawing/2014/main" val="10003"/>
                  </a:ext>
                </a:extLst>
              </a:tr>
              <a:tr h="287892">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2</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solidFill>
                          <a:latin typeface="+mn-lt"/>
                          <a:ea typeface="+mn-ea"/>
                          <a:cs typeface="+mn-cs"/>
                        </a:rPr>
                        <a:t>2014-10-25T19:33:43.0000000Z</a:t>
                      </a:r>
                      <a:endParaRPr lang="en-US" sz="1200" kern="1200" spc="-70" dirty="0">
                        <a:solidFill>
                          <a:schemeClr val="tx1"/>
                        </a:solidFill>
                        <a:latin typeface="+mn-lt"/>
                        <a:ea typeface="+mn-ea"/>
                        <a:cs typeface="+mn-cs"/>
                      </a:endParaRP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XYZ 1003</a:t>
                      </a:r>
                    </a:p>
                  </a:txBody>
                  <a:tcPr marL="68570" marR="68570" marT="0" marB="0" anchor="ctr">
                    <a:solidFill>
                      <a:schemeClr val="bg1">
                        <a:lumMod val="95000"/>
                      </a:schemeClr>
                    </a:solidFill>
                  </a:tcPr>
                </a:tc>
                <a:extLst>
                  <a:ext uri="{0D108BD9-81ED-4DB2-BD59-A6C34878D82A}">
                    <a16:rowId xmlns:a16="http://schemas.microsoft.com/office/drawing/2014/main" val="10004"/>
                  </a:ext>
                </a:extLst>
              </a:tr>
              <a:tr h="287892">
                <a:tc>
                  <a:txBody>
                    <a:bodyPr/>
                    <a:lstStyle/>
                    <a:p>
                      <a:pPr marL="0" marR="0" algn="ctr">
                        <a:lnSpc>
                          <a:spcPct val="115000"/>
                        </a:lnSpc>
                        <a:spcBef>
                          <a:spcPts val="0"/>
                        </a:spcBef>
                        <a:spcAft>
                          <a:spcPts val="0"/>
                        </a:spcAft>
                      </a:pPr>
                      <a:r>
                        <a:rPr lang="en-US" sz="1200" dirty="0">
                          <a:solidFill>
                            <a:schemeClr val="tx1"/>
                          </a:solidFill>
                          <a:effectLst/>
                          <a:latin typeface="+mn-lt"/>
                        </a:rPr>
                        <a:t> </a:t>
                      </a:r>
                      <a:r>
                        <a:rPr lang="en-US" sz="1200" dirty="0" smtClean="0">
                          <a:solidFill>
                            <a:schemeClr val="tx1"/>
                          </a:solidFill>
                          <a:effectLst/>
                          <a:latin typeface="+mn-lt"/>
                        </a:rPr>
                        <a:t>…</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tc>
                  <a:txBody>
                    <a:bodyPr/>
                    <a:lstStyle/>
                    <a:p>
                      <a:pPr marL="0" marR="0" algn="ctr">
                        <a:lnSpc>
                          <a:spcPct val="115000"/>
                        </a:lnSpc>
                        <a:spcBef>
                          <a:spcPts val="0"/>
                        </a:spcBef>
                        <a:spcAft>
                          <a:spcPts val="0"/>
                        </a:spcAft>
                      </a:pPr>
                      <a:r>
                        <a:rPr lang="en-US" sz="1200" dirty="0">
                          <a:solidFill>
                            <a:schemeClr val="tx1"/>
                          </a:solidFill>
                          <a:effectLst/>
                          <a:latin typeface="+mn-lt"/>
                        </a:rPr>
                        <a:t>…</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tc>
                  <a:txBody>
                    <a:bodyPr/>
                    <a:lstStyle/>
                    <a:p>
                      <a:pPr marL="0" marR="0" algn="ctr">
                        <a:lnSpc>
                          <a:spcPct val="115000"/>
                        </a:lnSpc>
                        <a:spcBef>
                          <a:spcPts val="0"/>
                        </a:spcBef>
                        <a:spcAft>
                          <a:spcPts val="0"/>
                        </a:spcAft>
                      </a:pPr>
                      <a:r>
                        <a:rPr lang="en-US" sz="1200" dirty="0" smtClean="0">
                          <a:solidFill>
                            <a:schemeClr val="tx1"/>
                          </a:solidFill>
                          <a:effectLst/>
                          <a:latin typeface="+mn-lt"/>
                        </a:rPr>
                        <a:t>…</a:t>
                      </a:r>
                      <a:r>
                        <a:rPr lang="en-US" sz="1200" dirty="0">
                          <a:solidFill>
                            <a:schemeClr val="tx1"/>
                          </a:solidFill>
                          <a:effectLst/>
                          <a:latin typeface="+mn-lt"/>
                        </a:rPr>
                        <a:t> </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extLst>
                  <a:ext uri="{0D108BD9-81ED-4DB2-BD59-A6C34878D82A}">
                    <a16:rowId xmlns:a16="http://schemas.microsoft.com/office/drawing/2014/main" val="10005"/>
                  </a:ext>
                </a:extLst>
              </a:tr>
            </a:tbl>
          </a:graphicData>
        </a:graphic>
      </p:graphicFrame>
      <p:sp>
        <p:nvSpPr>
          <p:cNvPr id="9" name="TextBox 8"/>
          <p:cNvSpPr txBox="1"/>
          <p:nvPr/>
        </p:nvSpPr>
        <p:spPr>
          <a:xfrm>
            <a:off x="7107148" y="2144826"/>
            <a:ext cx="4119696" cy="271554"/>
          </a:xfrm>
          <a:prstGeom prst="rect">
            <a:avLst/>
          </a:prstGeom>
          <a:noFill/>
        </p:spPr>
        <p:txBody>
          <a:bodyPr wrap="none" lIns="0" tIns="0" rIns="0" bIns="0" rtlCol="0">
            <a:spAutoFit/>
          </a:bodyPr>
          <a:lstStyle>
            <a:defPPr>
              <a:defRPr lang="en-US"/>
            </a:defPPr>
            <a:lvl1pPr marL="342900" indent="-342900">
              <a:spcAft>
                <a:spcPts val="1200"/>
              </a:spcAft>
              <a:buFont typeface="Arial" panose="020B0604020202020204" pitchFamily="34" charset="0"/>
              <a:buChar char="•"/>
              <a:defRPr spc="-70">
                <a:gradFill>
                  <a:gsLst>
                    <a:gs pos="0">
                      <a:schemeClr val="tx1"/>
                    </a:gs>
                    <a:gs pos="100000">
                      <a:schemeClr val="tx1"/>
                    </a:gs>
                  </a:gsLst>
                  <a:lin ang="5400000" scaled="0"/>
                </a:gradFill>
                <a:latin typeface="Segoe UI"/>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765" b="0" i="0" u="none" strike="noStrike" kern="1200" cap="none" spc="-70" normalizeH="0" baseline="0" noProof="0" dirty="0" err="1">
                <a:ln>
                  <a:noFill/>
                </a:ln>
                <a:solidFill>
                  <a:srgbClr val="505050"/>
                </a:solidFill>
                <a:effectLst/>
                <a:uLnTx/>
                <a:uFillTx/>
                <a:latin typeface="Segoe UI Light" panose="020B0502040204020203" pitchFamily="34" charset="0"/>
                <a:ea typeface="+mn-ea"/>
                <a:cs typeface="+mn-cs"/>
              </a:rPr>
              <a:t>ExitStream</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 Data about cars leaving toll stations</a:t>
            </a:r>
          </a:p>
        </p:txBody>
      </p:sp>
      <p:graphicFrame>
        <p:nvGraphicFramePr>
          <p:cNvPr id="10" name="Table 9"/>
          <p:cNvGraphicFramePr>
            <a:graphicFrameLocks noGrp="1"/>
          </p:cNvGraphicFramePr>
          <p:nvPr>
            <p:extLst/>
          </p:nvPr>
        </p:nvGraphicFramePr>
        <p:xfrm>
          <a:off x="6902775" y="4911360"/>
          <a:ext cx="4727925" cy="1618873"/>
        </p:xfrm>
        <a:graphic>
          <a:graphicData uri="http://schemas.openxmlformats.org/drawingml/2006/table">
            <a:tbl>
              <a:tblPr firstRow="1" firstCol="1" bandRow="1">
                <a:tableStyleId>{5C22544A-7EE6-4342-B048-85BDC9FD1C3A}</a:tableStyleId>
              </a:tblPr>
              <a:tblGrid>
                <a:gridCol w="1317966">
                  <a:extLst>
                    <a:ext uri="{9D8B030D-6E8A-4147-A177-3AD203B41FA5}">
                      <a16:colId xmlns:a16="http://schemas.microsoft.com/office/drawing/2014/main" val="20000"/>
                    </a:ext>
                  </a:extLst>
                </a:gridCol>
                <a:gridCol w="2229644">
                  <a:extLst>
                    <a:ext uri="{9D8B030D-6E8A-4147-A177-3AD203B41FA5}">
                      <a16:colId xmlns:a16="http://schemas.microsoft.com/office/drawing/2014/main" val="20001"/>
                    </a:ext>
                  </a:extLst>
                </a:gridCol>
                <a:gridCol w="1180315">
                  <a:extLst>
                    <a:ext uri="{9D8B030D-6E8A-4147-A177-3AD203B41FA5}">
                      <a16:colId xmlns:a16="http://schemas.microsoft.com/office/drawing/2014/main" val="20002"/>
                    </a:ext>
                  </a:extLst>
                </a:gridCol>
              </a:tblGrid>
              <a:tr h="285683">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err="1" smtClean="0">
                          <a:solidFill>
                            <a:schemeClr val="bg1">
                              <a:lumMod val="95000"/>
                            </a:schemeClr>
                          </a:solidFill>
                          <a:latin typeface="+mn-lt"/>
                          <a:ea typeface="+mn-ea"/>
                          <a:cs typeface="+mn-cs"/>
                        </a:rPr>
                        <a:t>LicensePlate</a:t>
                      </a:r>
                      <a:endParaRPr lang="en-US" sz="1200" b="0" kern="1200" spc="-70" dirty="0">
                        <a:solidFill>
                          <a:schemeClr val="bg1">
                            <a:lumMod val="95000"/>
                          </a:schemeClr>
                        </a:solidFill>
                        <a:latin typeface="+mn-lt"/>
                        <a:ea typeface="+mn-ea"/>
                        <a:cs typeface="+mn-cs"/>
                      </a:endParaRPr>
                    </a:p>
                  </a:txBody>
                  <a:tcPr marL="68570" marR="68570" marT="0" marB="0" anchor="c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err="1" smtClean="0">
                          <a:solidFill>
                            <a:schemeClr val="bg1">
                              <a:lumMod val="95000"/>
                            </a:schemeClr>
                          </a:solidFill>
                          <a:latin typeface="+mn-lt"/>
                          <a:ea typeface="+mn-ea"/>
                          <a:cs typeface="+mn-cs"/>
                        </a:rPr>
                        <a:t>Registartion</a:t>
                      </a:r>
                      <a:r>
                        <a:rPr lang="en-US" sz="1200" b="0" kern="1200" spc="-70" baseline="0" dirty="0" err="1" smtClean="0">
                          <a:solidFill>
                            <a:schemeClr val="bg1">
                              <a:lumMod val="95000"/>
                            </a:schemeClr>
                          </a:solidFill>
                          <a:latin typeface="+mn-lt"/>
                          <a:ea typeface="+mn-ea"/>
                          <a:cs typeface="+mn-cs"/>
                        </a:rPr>
                        <a:t>Id</a:t>
                      </a:r>
                      <a:endParaRPr lang="en-US" sz="1200" b="0" kern="1200" spc="-70" dirty="0">
                        <a:solidFill>
                          <a:schemeClr val="bg1">
                            <a:lumMod val="95000"/>
                          </a:schemeClr>
                        </a:solidFill>
                        <a:latin typeface="+mn-lt"/>
                        <a:ea typeface="+mn-ea"/>
                        <a:cs typeface="+mn-cs"/>
                      </a:endParaRPr>
                    </a:p>
                  </a:txBody>
                  <a:tcPr marL="68570" marR="68570" marT="0" marB="0" anchor="c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smtClean="0">
                          <a:solidFill>
                            <a:schemeClr val="bg1">
                              <a:lumMod val="95000"/>
                            </a:schemeClr>
                          </a:solidFill>
                          <a:latin typeface="+mn-lt"/>
                          <a:ea typeface="+mn-ea"/>
                          <a:cs typeface="+mn-cs"/>
                        </a:rPr>
                        <a:t>Expired</a:t>
                      </a:r>
                      <a:endParaRPr lang="en-US" sz="1200" b="0" kern="1200" spc="-70" dirty="0">
                        <a:solidFill>
                          <a:schemeClr val="bg1">
                            <a:lumMod val="95000"/>
                          </a:schemeClr>
                        </a:solidFill>
                        <a:latin typeface="+mn-lt"/>
                        <a:ea typeface="+mn-ea"/>
                        <a:cs typeface="+mn-cs"/>
                      </a:endParaRPr>
                    </a:p>
                  </a:txBody>
                  <a:tcPr marL="68570" marR="68570" marT="0" marB="0" anchor="ctr">
                    <a:solidFill>
                      <a:schemeClr val="tx2"/>
                    </a:solidFill>
                  </a:tcPr>
                </a:tc>
                <a:extLst>
                  <a:ext uri="{0D108BD9-81ED-4DB2-BD59-A6C34878D82A}">
                    <a16:rowId xmlns:a16="http://schemas.microsoft.com/office/drawing/2014/main" val="10000"/>
                  </a:ext>
                </a:extLst>
              </a:tr>
              <a:tr h="266638">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SVT 6023</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285429838</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1</a:t>
                      </a:r>
                    </a:p>
                  </a:txBody>
                  <a:tcPr marL="68570" marR="68570" marT="0" marB="0" anchor="ctr">
                    <a:solidFill>
                      <a:schemeClr val="tx2">
                        <a:lumMod val="20000"/>
                        <a:lumOff val="80000"/>
                      </a:schemeClr>
                    </a:solidFill>
                  </a:tcPr>
                </a:tc>
                <a:extLst>
                  <a:ext uri="{0D108BD9-81ED-4DB2-BD59-A6C34878D82A}">
                    <a16:rowId xmlns:a16="http://schemas.microsoft.com/office/drawing/2014/main" val="10001"/>
                  </a:ext>
                </a:extLst>
              </a:tr>
              <a:tr h="266638">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XLZ 3463</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362715656</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0</a:t>
                      </a:r>
                    </a:p>
                  </a:txBody>
                  <a:tcPr marL="68570" marR="68570" marT="0" marB="0" anchor="ctr">
                    <a:solidFill>
                      <a:schemeClr val="bg1">
                        <a:lumMod val="95000"/>
                      </a:schemeClr>
                    </a:solidFill>
                  </a:tcPr>
                </a:tc>
                <a:extLst>
                  <a:ext uri="{0D108BD9-81ED-4DB2-BD59-A6C34878D82A}">
                    <a16:rowId xmlns:a16="http://schemas.microsoft.com/office/drawing/2014/main" val="10002"/>
                  </a:ext>
                </a:extLst>
              </a:tr>
              <a:tr h="266638">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a:solidFill>
                            <a:schemeClr val="tx1"/>
                          </a:solidFill>
                          <a:latin typeface="+mn-lt"/>
                          <a:ea typeface="+mn-ea"/>
                          <a:cs typeface="+mn-cs"/>
                        </a:rPr>
                        <a:t>QMZ 1273</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876133137</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1</a:t>
                      </a:r>
                    </a:p>
                  </a:txBody>
                  <a:tcPr marL="68570" marR="68570" marT="0" marB="0" anchor="ctr">
                    <a:solidFill>
                      <a:schemeClr val="tx2">
                        <a:lumMod val="20000"/>
                        <a:lumOff val="80000"/>
                      </a:schemeClr>
                    </a:solidFill>
                  </a:tcPr>
                </a:tc>
                <a:extLst>
                  <a:ext uri="{0D108BD9-81ED-4DB2-BD59-A6C34878D82A}">
                    <a16:rowId xmlns:a16="http://schemas.microsoft.com/office/drawing/2014/main" val="10003"/>
                  </a:ext>
                </a:extLst>
              </a:tr>
              <a:tr h="266638">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dirty="0">
                          <a:solidFill>
                            <a:schemeClr val="tx1"/>
                          </a:solidFill>
                          <a:latin typeface="+mn-lt"/>
                          <a:ea typeface="+mn-ea"/>
                          <a:cs typeface="+mn-cs"/>
                        </a:rPr>
                        <a:t>RIV 8632</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992711956</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solidFill>
                          <a:latin typeface="+mn-lt"/>
                          <a:ea typeface="+mn-ea"/>
                          <a:cs typeface="+mn-cs"/>
                        </a:rPr>
                        <a:t>0</a:t>
                      </a:r>
                    </a:p>
                  </a:txBody>
                  <a:tcPr marL="68570" marR="68570" marT="0" marB="0" anchor="ctr">
                    <a:solidFill>
                      <a:schemeClr val="bg1">
                        <a:lumMod val="95000"/>
                      </a:schemeClr>
                    </a:solidFill>
                  </a:tcPr>
                </a:tc>
                <a:extLst>
                  <a:ext uri="{0D108BD9-81ED-4DB2-BD59-A6C34878D82A}">
                    <a16:rowId xmlns:a16="http://schemas.microsoft.com/office/drawing/2014/main" val="10004"/>
                  </a:ext>
                </a:extLst>
              </a:tr>
              <a:tr h="266638">
                <a:tc>
                  <a:txBody>
                    <a:bodyPr/>
                    <a:lstStyle/>
                    <a:p>
                      <a:pPr marL="0" marR="0" algn="ctr">
                        <a:lnSpc>
                          <a:spcPct val="115000"/>
                        </a:lnSpc>
                        <a:spcBef>
                          <a:spcPts val="0"/>
                        </a:spcBef>
                        <a:spcAft>
                          <a:spcPts val="0"/>
                        </a:spcAft>
                      </a:pPr>
                      <a:r>
                        <a:rPr lang="en-US" sz="1200" dirty="0" smtClean="0">
                          <a:solidFill>
                            <a:schemeClr val="tx1"/>
                          </a:solidFill>
                          <a:effectLst/>
                          <a:latin typeface="+mn-lt"/>
                        </a:rPr>
                        <a:t>…</a:t>
                      </a:r>
                      <a:r>
                        <a:rPr lang="en-US" sz="1200" dirty="0">
                          <a:solidFill>
                            <a:schemeClr val="tx1"/>
                          </a:solidFill>
                          <a:effectLst/>
                          <a:latin typeface="+mn-lt"/>
                        </a:rPr>
                        <a:t> </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tc>
                  <a:txBody>
                    <a:bodyPr/>
                    <a:lstStyle/>
                    <a:p>
                      <a:pPr marL="0" marR="0" algn="ctr">
                        <a:lnSpc>
                          <a:spcPct val="115000"/>
                        </a:lnSpc>
                        <a:spcBef>
                          <a:spcPts val="0"/>
                        </a:spcBef>
                        <a:spcAft>
                          <a:spcPts val="0"/>
                        </a:spcAft>
                      </a:pPr>
                      <a:r>
                        <a:rPr lang="en-US" sz="1200" dirty="0">
                          <a:solidFill>
                            <a:schemeClr val="tx1"/>
                          </a:solidFill>
                          <a:effectLst/>
                          <a:latin typeface="+mn-lt"/>
                        </a:rPr>
                        <a:t>…</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tc>
                  <a:txBody>
                    <a:bodyPr/>
                    <a:lstStyle/>
                    <a:p>
                      <a:pPr marL="0" marR="0" algn="ctr">
                        <a:lnSpc>
                          <a:spcPct val="115000"/>
                        </a:lnSpc>
                        <a:spcBef>
                          <a:spcPts val="0"/>
                        </a:spcBef>
                        <a:spcAft>
                          <a:spcPts val="0"/>
                        </a:spcAft>
                      </a:pPr>
                      <a:r>
                        <a:rPr lang="en-US" sz="1200" dirty="0" smtClean="0">
                          <a:solidFill>
                            <a:schemeClr val="tx1"/>
                          </a:solidFill>
                          <a:effectLst/>
                          <a:latin typeface="+mn-lt"/>
                        </a:rPr>
                        <a:t>….</a:t>
                      </a:r>
                      <a:endParaRPr lang="en-US" sz="1000" dirty="0">
                        <a:solidFill>
                          <a:schemeClr val="tx1"/>
                        </a:solidFill>
                        <a:effectLst/>
                        <a:latin typeface="+mn-lt"/>
                        <a:ea typeface="Times New Roman" panose="02020603050405020304" pitchFamily="18" charset="0"/>
                        <a:cs typeface="Times New Roman" panose="02020603050405020304" pitchFamily="18" charset="0"/>
                      </a:endParaRPr>
                    </a:p>
                  </a:txBody>
                  <a:tcPr marL="68570" marR="68570" marT="0" marB="0" anchor="ctr">
                    <a:solidFill>
                      <a:schemeClr val="tx2">
                        <a:lumMod val="20000"/>
                        <a:lumOff val="80000"/>
                      </a:schemeClr>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6902774" y="4594340"/>
            <a:ext cx="4634747" cy="271554"/>
          </a:xfrm>
          <a:prstGeom prst="rect">
            <a:avLst/>
          </a:prstGeom>
          <a:noFill/>
        </p:spPr>
        <p:txBody>
          <a:bodyPr wrap="square" lIns="0" tIns="0" rIns="0" bIns="0" rtlCol="0">
            <a:spAutoFit/>
          </a:bodyPr>
          <a:lstStyle>
            <a:defPPr>
              <a:defRPr lang="en-US"/>
            </a:defPPr>
            <a:lvl1pPr marL="342900" indent="-342900">
              <a:spcAft>
                <a:spcPts val="1200"/>
              </a:spcAft>
              <a:buFont typeface="Arial" panose="020B0604020202020204" pitchFamily="34" charset="0"/>
              <a:buChar char="•"/>
              <a:defRPr spc="-70">
                <a:gradFill>
                  <a:gsLst>
                    <a:gs pos="0">
                      <a:schemeClr val="tx1"/>
                    </a:gs>
                    <a:gs pos="100000">
                      <a:schemeClr val="tx1"/>
                    </a:gs>
                  </a:gsLst>
                  <a:lin ang="5400000" scaled="0"/>
                </a:gradFill>
                <a:latin typeface="Segoe UI"/>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765" b="0" i="0" u="none" strike="noStrike" kern="1200" cap="none" spc="-70" normalizeH="0" baseline="0" noProof="0" dirty="0" err="1">
                <a:ln>
                  <a:noFill/>
                </a:ln>
                <a:solidFill>
                  <a:srgbClr val="505050"/>
                </a:solidFill>
                <a:effectLst/>
                <a:uLnTx/>
                <a:uFillTx/>
                <a:latin typeface="Segoe UI Light" panose="020B0502040204020203" pitchFamily="34" charset="0"/>
                <a:ea typeface="+mn-ea"/>
                <a:cs typeface="+mn-cs"/>
              </a:rPr>
              <a:t>ReferenceData</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 Commercial vehicle registration data</a:t>
            </a:r>
          </a:p>
        </p:txBody>
      </p:sp>
    </p:spTree>
    <p:extLst>
      <p:ext uri="{BB962C8B-B14F-4D97-AF65-F5344CB8AC3E}">
        <p14:creationId xmlns:p14="http://schemas.microsoft.com/office/powerpoint/2010/main" val="84490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 Filtering</a:t>
            </a:r>
            <a:endParaRPr lang="en-US" dirty="0"/>
          </a:p>
        </p:txBody>
      </p:sp>
      <p:sp>
        <p:nvSpPr>
          <p:cNvPr id="3" name="Rectangle 2"/>
          <p:cNvSpPr/>
          <p:nvPr/>
        </p:nvSpPr>
        <p:spPr>
          <a:xfrm>
            <a:off x="6000705" y="1457371"/>
            <a:ext cx="5653068" cy="474946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VehicleCategory</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Case Type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WHEN </a:t>
            </a:r>
            <a:r>
              <a:rPr kumimoji="0" lang="en-US" sz="1765" b="0" i="0" u="none" strike="noStrike" kern="1200" cap="none" spc="-70" normalizeH="0" baseline="0" noProof="0" dirty="0">
                <a:ln>
                  <a:noFill/>
                </a:ln>
                <a:solidFill>
                  <a:srgbClr val="505050"/>
                </a:solidFill>
                <a:effectLst/>
                <a:uLnTx/>
                <a:uFillTx/>
                <a:latin typeface="Segoe UI"/>
                <a:ea typeface="+mn-ea"/>
                <a:cs typeface="+mn-cs"/>
              </a:rPr>
              <a:t>1</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THEN </a:t>
            </a:r>
            <a:r>
              <a:rPr kumimoji="0" lang="en-US" sz="1765" b="0" i="0" u="none" strike="noStrike" kern="1200" cap="none" spc="-70" normalizeH="0" baseline="0" noProof="0" dirty="0">
                <a:ln>
                  <a:noFill/>
                </a:ln>
                <a:solidFill>
                  <a:srgbClr val="505050"/>
                </a:solidFill>
                <a:effectLst/>
                <a:uLnTx/>
                <a:uFillTx/>
                <a:latin typeface="Segoe UI"/>
                <a:ea typeface="+mn-ea"/>
                <a:cs typeface="+mn-cs"/>
              </a:rPr>
              <a:t>‘Passenger’</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WHEN </a:t>
            </a:r>
            <a:r>
              <a:rPr kumimoji="0" lang="en-US" sz="1765" b="0" i="0" u="none" strike="noStrike" kern="1200" cap="none" spc="-70" normalizeH="0" baseline="0" noProof="0" dirty="0">
                <a:ln>
                  <a:noFill/>
                </a:ln>
                <a:solidFill>
                  <a:srgbClr val="505050"/>
                </a:solidFill>
                <a:effectLst/>
                <a:uLnTx/>
                <a:uFillTx/>
                <a:latin typeface="Segoe UI"/>
                <a:ea typeface="+mn-ea"/>
                <a:cs typeface="+mn-cs"/>
              </a:rPr>
              <a:t>2</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THEN </a:t>
            </a:r>
            <a:r>
              <a:rPr kumimoji="0" lang="en-US" sz="1765" b="0" i="0" u="none" strike="noStrike" kern="1200" cap="none" spc="-70" normalizeH="0" baseline="0" noProof="0" dirty="0">
                <a:ln>
                  <a:noFill/>
                </a:ln>
                <a:solidFill>
                  <a:srgbClr val="505050"/>
                </a:solidFill>
                <a:effectLst/>
                <a:uLnTx/>
                <a:uFillTx/>
                <a:latin typeface="Segoe UI"/>
                <a:ea typeface="+mn-ea"/>
                <a:cs typeface="+mn-cs"/>
              </a:rPr>
              <a:t>‘Commercial’</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ELSE THEN </a:t>
            </a:r>
            <a:r>
              <a:rPr kumimoji="0" lang="en-US" sz="1765" b="0" i="0" u="none" strike="noStrike" kern="1200" cap="none" spc="-70" normalizeH="0" baseline="0" noProof="0" dirty="0">
                <a:ln>
                  <a:noFill/>
                </a:ln>
                <a:solidFill>
                  <a:srgbClr val="505050"/>
                </a:solidFill>
                <a:effectLst/>
                <a:uLnTx/>
                <a:uFillTx/>
                <a:latin typeface="Segoe UI"/>
                <a:ea typeface="+mn-ea"/>
                <a:cs typeface="+mn-cs"/>
              </a:rPr>
              <a:t>‘Other’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END,</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0" normalizeH="0" baseline="0" noProof="0" dirty="0">
                <a:ln>
                  <a:noFill/>
                </a:ln>
                <a:solidFill>
                  <a:srgbClr val="505050"/>
                </a:solidFill>
                <a:effectLst/>
                <a:uLnTx/>
                <a:uFillTx/>
                <a:latin typeface="Segoe UI"/>
                <a:ea typeface="+mn-ea"/>
                <a:cs typeface="+mn-cs"/>
              </a:rPr>
              <a:t>State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LicensePlate</a:t>
            </a:r>
            <a:r>
              <a:rPr kumimoji="0" lang="en-US" sz="1765" b="0" i="0" u="none" strike="noStrike" kern="1200" cap="none" spc="0" normalizeH="0" baseline="0" noProof="0" dirty="0">
                <a:ln>
                  <a:noFill/>
                </a:ln>
                <a:solidFill>
                  <a:srgbClr val="505050"/>
                </a:solidFill>
                <a:effectLst/>
                <a:uLnTx/>
                <a:uFillTx/>
                <a:latin typeface="Segoe UI"/>
                <a:ea typeface="+mn-ea"/>
                <a:cs typeface="+mn-cs"/>
              </a:rPr>
              <a:t>, State, Make, Model, Weight,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DATEPART</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mi,EntryTime</a:t>
            </a:r>
            <a:r>
              <a:rPr kumimoji="0" lang="en-US" sz="1765" b="0" i="0" u="none" strike="noStrike" kern="1200" cap="none" spc="0" normalizeH="0" baseline="0" noProof="0" dirty="0">
                <a:ln>
                  <a:noFill/>
                </a:ln>
                <a:solidFill>
                  <a:srgbClr val="505050"/>
                </a:solidFill>
                <a:effectLst/>
                <a:uLnTx/>
                <a:uFillTx/>
                <a:latin typeface="Segoe UI"/>
                <a:ea typeface="+mn-ea"/>
                <a:cs typeface="+mn-cs"/>
              </a:rPr>
              <a:t>) AS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Mins</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DATEPART</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ss,EntryTime</a:t>
            </a:r>
            <a:r>
              <a:rPr kumimoji="0" lang="en-US" sz="1765" b="0" i="0" u="none" strike="noStrike" kern="1200" cap="none" spc="0" normalizeH="0" baseline="0" noProof="0" dirty="0">
                <a:ln>
                  <a:noFill/>
                </a:ln>
                <a:solidFill>
                  <a:srgbClr val="505050"/>
                </a:solidFill>
                <a:effectLst/>
                <a:uLnTx/>
                <a:uFillTx/>
                <a:latin typeface="Segoe UI"/>
                <a:ea typeface="+mn-ea"/>
                <a:cs typeface="+mn-cs"/>
              </a:rPr>
              <a:t>) AS ‘Seconds’</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DATEPART</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ms,EntryTime</a:t>
            </a:r>
            <a:r>
              <a:rPr kumimoji="0" lang="en-US" sz="1765" b="0" i="0" u="none" strike="noStrike" kern="1200" cap="none" spc="0" normalizeH="0" baseline="0" noProof="0" dirty="0">
                <a:ln>
                  <a:noFill/>
                </a:ln>
                <a:solidFill>
                  <a:srgbClr val="505050"/>
                </a:solidFill>
                <a:effectLst/>
                <a:uLnTx/>
                <a:uFillTx/>
                <a:latin typeface="Segoe UI"/>
                <a:ea typeface="+mn-ea"/>
                <a:cs typeface="+mn-cs"/>
              </a:rPr>
              <a:t>) AS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Milleseconds</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EntryTime</a:t>
            </a:r>
            <a:endParaRPr kumimoji="0" lang="en-US" sz="1765" b="0" i="0" u="none" strike="noStrike" kern="1200" cap="none" spc="-70" normalizeH="0" baseline="0" noProof="0" dirty="0">
              <a:ln>
                <a:noFill/>
              </a:ln>
              <a:solidFill>
                <a:srgbClr val="505050"/>
              </a:solidFill>
              <a:effectLst/>
              <a:uLnTx/>
              <a:uFillTx/>
              <a:latin typeface="Segoe UI"/>
              <a:ea typeface="+mn-ea"/>
              <a:cs typeface="+mn-cs"/>
            </a:endParaRP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WHERE</a:t>
            </a:r>
            <a:r>
              <a:rPr kumimoji="0" lang="en-US" sz="1765" b="0" i="0" u="none" strike="noStrike" kern="1200" cap="none" spc="-70" normalizeH="0" baseline="0" noProof="0" dirty="0">
                <a:ln>
                  <a:noFill/>
                </a:ln>
                <a:solidFill>
                  <a:srgbClr val="505050"/>
                </a:solidFill>
                <a:effectLst/>
                <a:uLnTx/>
                <a:uFillTx/>
                <a:latin typeface="Segoe UI"/>
                <a:ea typeface="+mn-ea"/>
                <a:cs typeface="+mn-cs"/>
              </a:rPr>
              <a:t> (State = ‘CA’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OR</a:t>
            </a:r>
            <a:r>
              <a:rPr kumimoji="0" lang="en-US" sz="1765" b="0" i="0" u="none" strike="noStrike" kern="1200" cap="none" spc="-70" normalizeH="0" baseline="0" noProof="0" dirty="0">
                <a:ln>
                  <a:noFill/>
                </a:ln>
                <a:solidFill>
                  <a:srgbClr val="505050"/>
                </a:solidFill>
                <a:effectLst/>
                <a:uLnTx/>
                <a:uFillTx/>
                <a:latin typeface="Segoe UI"/>
                <a:ea typeface="+mn-ea"/>
                <a:cs typeface="+mn-cs"/>
              </a:rPr>
              <a:t> State = ‘WA’)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505050"/>
                </a:solidFill>
                <a:effectLst/>
                <a:uLnTx/>
                <a:uFillTx/>
                <a:latin typeface="Segoe UI"/>
                <a:ea typeface="+mn-ea"/>
                <a:cs typeface="+mn-cs"/>
              </a:rPr>
              <a:t> Weight &lt; 3000 </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CHARINDEX</a:t>
            </a:r>
            <a:r>
              <a:rPr kumimoji="0" lang="en-US" sz="1765" b="0" i="0" u="none" strike="noStrike" kern="1200" cap="none" spc="-70" normalizeH="0" baseline="0" noProof="0" dirty="0">
                <a:ln>
                  <a:noFill/>
                </a:ln>
                <a:solidFill>
                  <a:srgbClr val="505050"/>
                </a:solidFill>
                <a:effectLst/>
                <a:uLnTx/>
                <a:uFillTx/>
                <a:latin typeface="Segoe UI"/>
                <a:ea typeface="+mn-ea"/>
                <a:cs typeface="+mn-cs"/>
              </a:rPr>
              <a:t> (‘M’,  model) = 0</a:t>
            </a:r>
          </a:p>
          <a:p>
            <a:pPr marL="0" marR="0" lvl="0" indent="0" algn="l" defTabSz="914400" rtl="0" eaLnBrk="1" fontAlgn="ctr" latinLnBrk="0" hangingPunct="1">
              <a:lnSpc>
                <a:spcPct val="100000"/>
              </a:lnSpc>
              <a:spcBef>
                <a:spcPts val="0"/>
              </a:spcBef>
              <a:spcAft>
                <a:spcPts val="392"/>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PATINDEX</a:t>
            </a:r>
            <a:r>
              <a:rPr kumimoji="0" lang="en-US" sz="1765" b="0" i="0" u="none" strike="noStrike" kern="1200" cap="none" spc="-70" normalizeH="0" baseline="0" noProof="0" dirty="0">
                <a:ln>
                  <a:noFill/>
                </a:ln>
                <a:solidFill>
                  <a:srgbClr val="505050"/>
                </a:solidFill>
                <a:effectLst/>
                <a:uLnTx/>
                <a:uFillTx/>
                <a:latin typeface="Segoe UI"/>
                <a:ea typeface="+mn-ea"/>
                <a:cs typeface="+mn-cs"/>
              </a:rPr>
              <a:t>(‘%999’,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 = 5</a:t>
            </a:r>
          </a:p>
        </p:txBody>
      </p:sp>
      <p:sp>
        <p:nvSpPr>
          <p:cNvPr id="4" name="TextBox 3"/>
          <p:cNvSpPr txBox="1"/>
          <p:nvPr/>
        </p:nvSpPr>
        <p:spPr>
          <a:xfrm>
            <a:off x="538227" y="1546529"/>
            <a:ext cx="4751000" cy="49181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Filtering the incoming stream based on some criteria is a common operation in ETL and digital shoe box scenarios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Query: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From the incoming stream find only vehicles that:</a:t>
            </a: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Are from the states of WA and CA</a:t>
            </a: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Weight less than 3000 </a:t>
            </a:r>
            <a:r>
              <a:rPr kumimoji="0" lang="en-US" sz="1765"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lbs</a:t>
            </a:r>
            <a:endPar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endParaRP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License plate number end in 999</a:t>
            </a: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Make starts with a “M”</a:t>
            </a: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Display “Passenger” if Type = 1, “</a:t>
            </a:r>
            <a:r>
              <a:rPr kumimoji="0" lang="en-US" sz="1765"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Commerical</a:t>
            </a: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 if Type = 2 and “Other” for all other types</a:t>
            </a:r>
          </a:p>
          <a:p>
            <a:pPr marL="336145" marR="0" lvl="0" indent="-336145"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Display Time as ‘</a:t>
            </a:r>
            <a:r>
              <a:rPr kumimoji="0" lang="en-US" sz="1765"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Mins</a:t>
            </a:r>
            <a:r>
              <a:rPr kumimoji="0" lang="en-US"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 ‘Seconds’, ‘Milliseconds’</a:t>
            </a:r>
          </a:p>
          <a:p>
            <a:pPr marL="336145" marR="0" lvl="0" indent="-33614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endParaRPr>
          </a:p>
        </p:txBody>
      </p:sp>
    </p:spTree>
    <p:extLst>
      <p:ext uri="{BB962C8B-B14F-4D97-AF65-F5344CB8AC3E}">
        <p14:creationId xmlns:p14="http://schemas.microsoft.com/office/powerpoint/2010/main" val="18722117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Joins</a:t>
            </a:r>
            <a:endParaRPr lang="en-US" dirty="0"/>
          </a:p>
        </p:txBody>
      </p:sp>
      <p:sp>
        <p:nvSpPr>
          <p:cNvPr id="84" name="TextBox 83"/>
          <p:cNvSpPr txBox="1"/>
          <p:nvPr/>
        </p:nvSpPr>
        <p:spPr>
          <a:xfrm>
            <a:off x="7841962" y="1535510"/>
            <a:ext cx="4080736" cy="42241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Join are used to combine events from two or more input sources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Joins are temporal in nature – each JOIN must provide limits on how far the matching rows can be separated in time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Time bounds are specified inside the ON clause using DATEDIFF function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Supports LEFT OUTER JOIN to specify rows from the left table that do not meet the join condition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ea typeface="ＭＳ Ｐゴシック" charset="0"/>
                <a:cs typeface="+mn-cs"/>
              </a:rPr>
              <a:t>Useful for pattern detection</a:t>
            </a:r>
          </a:p>
        </p:txBody>
      </p:sp>
      <p:sp>
        <p:nvSpPr>
          <p:cNvPr id="41" name="Rectangle 40"/>
          <p:cNvSpPr/>
          <p:nvPr/>
        </p:nvSpPr>
        <p:spPr>
          <a:xfrm>
            <a:off x="340120" y="1263581"/>
            <a:ext cx="6457649" cy="1448287"/>
          </a:xfrm>
          <a:prstGeom prst="rect">
            <a:avLst/>
          </a:prstGeom>
          <a:solidFill>
            <a:schemeClr val="bg1">
              <a:lumMod val="9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a:ln>
                  <a:noFill/>
                </a:ln>
                <a:solidFill>
                  <a:srgbClr val="505050"/>
                </a:solidFill>
                <a:effectLst/>
                <a:uLnTx/>
                <a:uFillTx/>
                <a:latin typeface="Segoe UI"/>
                <a:ea typeface="+mn-ea"/>
                <a:cs typeface="+mn-cs"/>
              </a:rPr>
              <a:t>Make</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EntryStream</a:t>
            </a:r>
            <a:r>
              <a:rPr kumimoji="0" lang="en-US" sz="1765" b="0" i="0" u="none" strike="noStrike" kern="1200" cap="none" spc="0" normalizeH="0" baseline="0" noProof="0" dirty="0">
                <a:ln>
                  <a:noFill/>
                </a:ln>
                <a:solidFill>
                  <a:srgbClr val="505050"/>
                </a:solidFill>
                <a:effectLst/>
                <a:uLnTx/>
                <a:uFillTx/>
                <a:latin typeface="Segoe UI"/>
                <a:ea typeface="+mn-ea"/>
                <a:cs typeface="+mn-cs"/>
              </a:rPr>
              <a:t> ES </a:t>
            </a: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0" normalizeH="0" baseline="0" noProof="0" dirty="0">
                <a:ln>
                  <a:noFill/>
                </a:ln>
                <a:solidFill>
                  <a:srgbClr val="505050"/>
                </a:solidFill>
                <a:effectLst/>
                <a:uLnTx/>
                <a:uFillTx/>
                <a:latin typeface="Segoe UI"/>
                <a:ea typeface="+mn-ea"/>
                <a:cs typeface="+mn-cs"/>
              </a:rPr>
              <a:t>EntryTime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JOIN</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ExitStream</a:t>
            </a:r>
            <a:r>
              <a:rPr kumimoji="0" lang="en-US" sz="1765" b="0" i="0" u="none" strike="noStrike" kern="1200" cap="none" spc="0" normalizeH="0" baseline="0" noProof="0" dirty="0">
                <a:ln>
                  <a:noFill/>
                </a:ln>
                <a:solidFill>
                  <a:srgbClr val="505050"/>
                </a:solidFill>
                <a:effectLst/>
                <a:uLnTx/>
                <a:uFillTx/>
                <a:latin typeface="Segoe UI"/>
                <a:ea typeface="+mn-ea"/>
                <a:cs typeface="+mn-cs"/>
              </a:rPr>
              <a:t>  EX </a:t>
            </a: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ExitTime</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ON</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ES.Make</a:t>
            </a: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EX.Make</a:t>
            </a: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AND    </a:t>
            </a:r>
            <a:r>
              <a:rPr kumimoji="0" lang="en-US" sz="1765" b="0" i="0" u="none" strike="noStrike" kern="1200" cap="none" spc="0" normalizeH="0" baseline="0" noProof="0" dirty="0">
                <a:ln>
                  <a:noFill/>
                </a:ln>
                <a:solidFill>
                  <a:srgbClr val="00187B"/>
                </a:solidFill>
                <a:effectLst/>
                <a:uLnTx/>
                <a:uFillTx/>
                <a:latin typeface="Segoe UI"/>
                <a:ea typeface="+mn-ea"/>
                <a:cs typeface="+mn-cs"/>
              </a:rPr>
              <a:t>DATEDIFF</a:t>
            </a:r>
            <a:r>
              <a:rPr kumimoji="0" lang="en-US" sz="1765" b="0" i="0" u="none" strike="noStrike" kern="1200" cap="none" spc="0" normalizeH="0" baseline="0" noProof="0" dirty="0">
                <a:ln>
                  <a:noFill/>
                </a:ln>
                <a:solidFill>
                  <a:srgbClr val="505050"/>
                </a:solidFill>
                <a:effectLst/>
                <a:uLnTx/>
                <a:uFillTx/>
                <a:latin typeface="Segoe UI"/>
                <a:ea typeface="+mn-ea"/>
                <a:cs typeface="+mn-cs"/>
              </a:rPr>
              <a:t>(</a:t>
            </a:r>
            <a:r>
              <a:rPr kumimoji="0" lang="en-US" sz="1765" b="0" i="0" u="none" strike="noStrike" kern="1200" cap="none" spc="0" normalizeH="0" baseline="0" noProof="0" dirty="0" err="1">
                <a:ln>
                  <a:noFill/>
                </a:ln>
                <a:solidFill>
                  <a:srgbClr val="505050"/>
                </a:solidFill>
                <a:effectLst/>
                <a:uLnTx/>
                <a:uFillTx/>
                <a:latin typeface="Segoe UI"/>
                <a:ea typeface="+mn-ea"/>
                <a:cs typeface="+mn-cs"/>
              </a:rPr>
              <a:t>second,ES,EX</a:t>
            </a: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BETWEEN</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a:ln>
                  <a:noFill/>
                </a:ln>
                <a:solidFill>
                  <a:srgbClr val="505050"/>
                </a:solidFill>
                <a:effectLst/>
                <a:uLnTx/>
                <a:uFillTx/>
                <a:latin typeface="Segoe UI"/>
                <a:ea typeface="+mn-ea"/>
                <a:cs typeface="+mn-cs"/>
              </a:rPr>
              <a:t>0</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0" normalizeH="0" baseline="0" noProof="0" dirty="0">
                <a:ln>
                  <a:noFill/>
                </a:ln>
                <a:solidFill>
                  <a:srgbClr val="505050"/>
                </a:solidFill>
                <a:effectLst/>
                <a:uLnTx/>
                <a:uFillTx/>
                <a:latin typeface="Segoe UI"/>
                <a:ea typeface="+mn-ea"/>
                <a:cs typeface="+mn-cs"/>
              </a:rPr>
              <a:t>10</a:t>
            </a:r>
            <a:r>
              <a:rPr kumimoji="0" lang="en-US" sz="1765" b="0" i="0" u="none" strike="noStrike" kern="1200" cap="none" spc="0" normalizeH="0" baseline="0" noProof="0" dirty="0">
                <a:ln>
                  <a:noFill/>
                </a:ln>
                <a:solidFill>
                  <a:srgbClr val="FFFFFF">
                    <a:lumMod val="65000"/>
                    <a:lumOff val="35000"/>
                  </a:srgbClr>
                </a:solidFill>
                <a:effectLst/>
                <a:uLnTx/>
                <a:uFillTx/>
                <a:latin typeface="Segoe UI"/>
                <a:ea typeface="+mn-ea"/>
                <a:cs typeface="+mn-cs"/>
              </a:rPr>
              <a:t> </a:t>
            </a:r>
          </a:p>
        </p:txBody>
      </p:sp>
      <p:cxnSp>
        <p:nvCxnSpPr>
          <p:cNvPr id="16" name="Straight Arrow Connector 15"/>
          <p:cNvCxnSpPr/>
          <p:nvPr/>
        </p:nvCxnSpPr>
        <p:spPr>
          <a:xfrm flipV="1">
            <a:off x="340121" y="5058382"/>
            <a:ext cx="6486854" cy="12372"/>
          </a:xfrm>
          <a:prstGeom prst="straightConnector1">
            <a:avLst/>
          </a:prstGeom>
          <a:ln w="38100">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14423" y="4873701"/>
            <a:ext cx="579693" cy="36936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solidFill>
                  <a:srgbClr val="505050"/>
                </a:solidFill>
                <a:effectLst/>
                <a:uLnTx/>
                <a:uFillTx/>
                <a:latin typeface="Segoe UI"/>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solidFill>
                  <a:srgbClr val="505050"/>
                </a:solidFill>
                <a:effectLst/>
                <a:uLnTx/>
                <a:uFillTx/>
                <a:latin typeface="Segoe UI"/>
                <a:ea typeface="+mn-ea"/>
                <a:cs typeface="+mn-cs"/>
              </a:rPr>
              <a:t>(Seconds)</a:t>
            </a:r>
          </a:p>
        </p:txBody>
      </p:sp>
      <p:sp>
        <p:nvSpPr>
          <p:cNvPr id="43" name="TextBox 42"/>
          <p:cNvSpPr txBox="1"/>
          <p:nvPr/>
        </p:nvSpPr>
        <p:spPr>
          <a:xfrm>
            <a:off x="1380663" y="2862828"/>
            <a:ext cx="1082004" cy="3059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CF2">
                    <a:lumMod val="50000"/>
                  </a:srgbClr>
                </a:solidFill>
                <a:effectLst/>
                <a:uLnTx/>
                <a:uFillTx/>
                <a:latin typeface="Segoe UI"/>
                <a:ea typeface="+mn-ea"/>
                <a:cs typeface="+mn-cs"/>
              </a:rPr>
              <a:t>{“Mazda”,</a:t>
            </a:r>
            <a:r>
              <a:rPr kumimoji="0" lang="en-US" sz="1400" b="0" i="0" u="none" strike="noStrike" kern="1200" cap="none" spc="0" normalizeH="0" baseline="0" noProof="0" dirty="0">
                <a:ln>
                  <a:noFill/>
                </a:ln>
                <a:solidFill>
                  <a:srgbClr val="00BCF2">
                    <a:lumMod val="75000"/>
                  </a:srgbClr>
                </a:solidFill>
                <a:effectLst/>
                <a:uLnTx/>
                <a:uFillTx/>
                <a:latin typeface="Segoe UI"/>
                <a:ea typeface="+mn-ea"/>
                <a:cs typeface="+mn-cs"/>
              </a:rPr>
              <a:t>6}</a:t>
            </a:r>
          </a:p>
        </p:txBody>
      </p:sp>
      <p:sp>
        <p:nvSpPr>
          <p:cNvPr id="44" name="TextBox 43"/>
          <p:cNvSpPr txBox="1"/>
          <p:nvPr/>
        </p:nvSpPr>
        <p:spPr>
          <a:xfrm>
            <a:off x="2705385" y="2856736"/>
            <a:ext cx="1002567"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CF2">
                    <a:lumMod val="50000"/>
                  </a:srgbClr>
                </a:solidFill>
                <a:effectLst/>
                <a:uLnTx/>
                <a:uFillTx/>
                <a:latin typeface="Segoe UI"/>
                <a:ea typeface="+mn-ea"/>
                <a:cs typeface="+mn-cs"/>
              </a:rPr>
              <a:t>{“BMW”,7}</a:t>
            </a:r>
          </a:p>
        </p:txBody>
      </p:sp>
      <p:sp>
        <p:nvSpPr>
          <p:cNvPr id="45" name="TextBox 44"/>
          <p:cNvSpPr txBox="1"/>
          <p:nvPr/>
        </p:nvSpPr>
        <p:spPr>
          <a:xfrm>
            <a:off x="4454607" y="2856736"/>
            <a:ext cx="1103544"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CF2">
                    <a:lumMod val="50000"/>
                  </a:srgbClr>
                </a:solidFill>
                <a:effectLst/>
                <a:uLnTx/>
                <a:uFillTx/>
                <a:latin typeface="Segoe UI"/>
                <a:ea typeface="+mn-ea"/>
                <a:cs typeface="+mn-cs"/>
              </a:rPr>
              <a:t>{“Honda”,2}</a:t>
            </a:r>
          </a:p>
        </p:txBody>
      </p:sp>
      <p:sp>
        <p:nvSpPr>
          <p:cNvPr id="46" name="TextBox 45"/>
          <p:cNvSpPr txBox="1"/>
          <p:nvPr/>
        </p:nvSpPr>
        <p:spPr>
          <a:xfrm>
            <a:off x="6006359" y="2856736"/>
            <a:ext cx="999042"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CF2">
                    <a:lumMod val="50000"/>
                  </a:srgbClr>
                </a:solidFill>
                <a:effectLst/>
                <a:uLnTx/>
                <a:uFillTx/>
                <a:latin typeface="Segoe UI"/>
                <a:ea typeface="+mn-ea"/>
                <a:cs typeface="+mn-cs"/>
              </a:rPr>
              <a:t>{“Volvo”,3}</a:t>
            </a:r>
          </a:p>
        </p:txBody>
      </p:sp>
      <p:sp>
        <p:nvSpPr>
          <p:cNvPr id="47" name="Oval 46"/>
          <p:cNvSpPr/>
          <p:nvPr/>
        </p:nvSpPr>
        <p:spPr bwMode="auto">
          <a:xfrm>
            <a:off x="3129386" y="3317523"/>
            <a:ext cx="166043" cy="161943"/>
          </a:xfrm>
          <a:prstGeom prst="ellipse">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Oval 47"/>
          <p:cNvSpPr/>
          <p:nvPr/>
        </p:nvSpPr>
        <p:spPr bwMode="auto">
          <a:xfrm>
            <a:off x="1891502" y="3317523"/>
            <a:ext cx="166043" cy="161943"/>
          </a:xfrm>
          <a:prstGeom prst="ellipse">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Oval 48"/>
          <p:cNvSpPr/>
          <p:nvPr/>
        </p:nvSpPr>
        <p:spPr bwMode="auto">
          <a:xfrm>
            <a:off x="5033542" y="3312796"/>
            <a:ext cx="166043" cy="161943"/>
          </a:xfrm>
          <a:prstGeom prst="ellipse">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Oval 49"/>
          <p:cNvSpPr/>
          <p:nvPr/>
        </p:nvSpPr>
        <p:spPr bwMode="auto">
          <a:xfrm>
            <a:off x="6430223" y="3317523"/>
            <a:ext cx="166043" cy="161943"/>
          </a:xfrm>
          <a:prstGeom prst="ellipse">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TextBox 50"/>
          <p:cNvSpPr txBox="1"/>
          <p:nvPr/>
        </p:nvSpPr>
        <p:spPr>
          <a:xfrm>
            <a:off x="258234" y="2801510"/>
            <a:ext cx="907484" cy="751031"/>
          </a:xfrm>
          <a:prstGeom prst="rect">
            <a:avLst/>
          </a:prstGeom>
          <a:noFill/>
        </p:spPr>
        <p:txBody>
          <a:bodyPr wrap="non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Toll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Entry :</a:t>
            </a:r>
          </a:p>
        </p:txBody>
      </p:sp>
      <p:sp>
        <p:nvSpPr>
          <p:cNvPr id="55" name="TextBox 54"/>
          <p:cNvSpPr txBox="1"/>
          <p:nvPr/>
        </p:nvSpPr>
        <p:spPr>
          <a:xfrm>
            <a:off x="2213570" y="4400239"/>
            <a:ext cx="1103544"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{“Mazda”,3}</a:t>
            </a:r>
          </a:p>
        </p:txBody>
      </p:sp>
      <p:sp>
        <p:nvSpPr>
          <p:cNvPr id="56" name="TextBox 55"/>
          <p:cNvSpPr txBox="1"/>
          <p:nvPr/>
        </p:nvSpPr>
        <p:spPr>
          <a:xfrm>
            <a:off x="5199585" y="4400239"/>
            <a:ext cx="1002568"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{“BMW”,7}</a:t>
            </a:r>
          </a:p>
        </p:txBody>
      </p:sp>
      <p:sp>
        <p:nvSpPr>
          <p:cNvPr id="57" name="TextBox 56"/>
          <p:cNvSpPr txBox="1"/>
          <p:nvPr/>
        </p:nvSpPr>
        <p:spPr>
          <a:xfrm>
            <a:off x="3854962" y="4400239"/>
            <a:ext cx="1103544"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{“Honda”,2}</a:t>
            </a:r>
          </a:p>
        </p:txBody>
      </p:sp>
      <p:sp>
        <p:nvSpPr>
          <p:cNvPr id="58" name="TextBox 57"/>
          <p:cNvSpPr txBox="1"/>
          <p:nvPr/>
        </p:nvSpPr>
        <p:spPr>
          <a:xfrm>
            <a:off x="6254405" y="4400239"/>
            <a:ext cx="999042" cy="3120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{“Volvo”,3}</a:t>
            </a:r>
          </a:p>
        </p:txBody>
      </p:sp>
      <p:sp>
        <p:nvSpPr>
          <p:cNvPr id="54" name="TextBox 53"/>
          <p:cNvSpPr txBox="1"/>
          <p:nvPr/>
        </p:nvSpPr>
        <p:spPr>
          <a:xfrm>
            <a:off x="383135" y="4194332"/>
            <a:ext cx="782583" cy="758574"/>
          </a:xfrm>
          <a:prstGeom prst="rect">
            <a:avLst/>
          </a:prstGeom>
          <a:noFill/>
        </p:spPr>
        <p:txBody>
          <a:bodyPr wrap="non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Toll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Exit :</a:t>
            </a:r>
          </a:p>
        </p:txBody>
      </p:sp>
      <p:grpSp>
        <p:nvGrpSpPr>
          <p:cNvPr id="39" name="Group 38"/>
          <p:cNvGrpSpPr/>
          <p:nvPr/>
        </p:nvGrpSpPr>
        <p:grpSpPr>
          <a:xfrm>
            <a:off x="1117237" y="5189904"/>
            <a:ext cx="4880565" cy="211209"/>
            <a:chOff x="1048201" y="5755676"/>
            <a:chExt cx="4978430" cy="215444"/>
          </a:xfrm>
        </p:grpSpPr>
        <p:sp>
          <p:nvSpPr>
            <p:cNvPr id="13" name="TextBox 12"/>
            <p:cNvSpPr txBox="1"/>
            <p:nvPr/>
          </p:nvSpPr>
          <p:spPr>
            <a:xfrm>
              <a:off x="1048201" y="5755676"/>
              <a:ext cx="8707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0</a:t>
              </a:r>
            </a:p>
          </p:txBody>
        </p:sp>
        <p:sp>
          <p:nvSpPr>
            <p:cNvPr id="23" name="TextBox 22"/>
            <p:cNvSpPr txBox="1"/>
            <p:nvPr/>
          </p:nvSpPr>
          <p:spPr>
            <a:xfrm>
              <a:off x="2002479" y="5755676"/>
              <a:ext cx="8707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5</a:t>
              </a:r>
            </a:p>
          </p:txBody>
        </p:sp>
        <p:sp>
          <p:nvSpPr>
            <p:cNvPr id="98" name="TextBox 97"/>
            <p:cNvSpPr txBox="1"/>
            <p:nvPr/>
          </p:nvSpPr>
          <p:spPr>
            <a:xfrm>
              <a:off x="2923250" y="5755676"/>
              <a:ext cx="17415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10</a:t>
              </a:r>
            </a:p>
          </p:txBody>
        </p:sp>
        <p:sp>
          <p:nvSpPr>
            <p:cNvPr id="99" name="TextBox 98"/>
            <p:cNvSpPr txBox="1"/>
            <p:nvPr/>
          </p:nvSpPr>
          <p:spPr>
            <a:xfrm>
              <a:off x="3844022" y="5755676"/>
              <a:ext cx="17415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15</a:t>
              </a:r>
            </a:p>
          </p:txBody>
        </p:sp>
        <p:sp>
          <p:nvSpPr>
            <p:cNvPr id="100" name="TextBox 99"/>
            <p:cNvSpPr txBox="1"/>
            <p:nvPr/>
          </p:nvSpPr>
          <p:spPr>
            <a:xfrm>
              <a:off x="4819215" y="5755676"/>
              <a:ext cx="17415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20</a:t>
              </a:r>
            </a:p>
          </p:txBody>
        </p:sp>
        <p:sp>
          <p:nvSpPr>
            <p:cNvPr id="101" name="TextBox 100"/>
            <p:cNvSpPr txBox="1"/>
            <p:nvPr/>
          </p:nvSpPr>
          <p:spPr>
            <a:xfrm>
              <a:off x="5852481" y="5755676"/>
              <a:ext cx="17415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25</a:t>
              </a:r>
            </a:p>
          </p:txBody>
        </p:sp>
      </p:grpSp>
      <p:sp>
        <p:nvSpPr>
          <p:cNvPr id="62" name="Oval 61"/>
          <p:cNvSpPr/>
          <p:nvPr/>
        </p:nvSpPr>
        <p:spPr bwMode="auto">
          <a:xfrm>
            <a:off x="2600046" y="4224866"/>
            <a:ext cx="166043" cy="161943"/>
          </a:xfrm>
          <a:prstGeom prst="ellipse">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Oval 64"/>
          <p:cNvSpPr/>
          <p:nvPr/>
        </p:nvSpPr>
        <p:spPr bwMode="auto">
          <a:xfrm>
            <a:off x="5647793" y="4253114"/>
            <a:ext cx="166043" cy="161943"/>
          </a:xfrm>
          <a:prstGeom prst="ellipse">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Oval 65"/>
          <p:cNvSpPr/>
          <p:nvPr/>
        </p:nvSpPr>
        <p:spPr bwMode="auto">
          <a:xfrm>
            <a:off x="6780137" y="4224866"/>
            <a:ext cx="166043" cy="161943"/>
          </a:xfrm>
          <a:prstGeom prst="ellipse">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Oval 60"/>
          <p:cNvSpPr/>
          <p:nvPr/>
        </p:nvSpPr>
        <p:spPr bwMode="auto">
          <a:xfrm>
            <a:off x="4303171" y="4224866"/>
            <a:ext cx="166043" cy="161943"/>
          </a:xfrm>
          <a:prstGeom prst="ellipse">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 name="Straight Connector 18"/>
          <p:cNvCxnSpPr/>
          <p:nvPr/>
        </p:nvCxnSpPr>
        <p:spPr>
          <a:xfrm flipH="1" flipV="1">
            <a:off x="2073771" y="3583155"/>
            <a:ext cx="544734" cy="618204"/>
          </a:xfrm>
          <a:prstGeom prst="line">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6" name="Picture 2" descr="https://encrypted-tbn2.gstatic.com/images?q=tbn:ANd9GcScAmN630_OE3llXLsw5SP8Qz77wzJsCAeh83dIfdKE_Z9fQre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416" y="3753152"/>
            <a:ext cx="112053" cy="1027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p:nvCxnSpPr>
        <p:spPr>
          <a:xfrm>
            <a:off x="6591229" y="3547772"/>
            <a:ext cx="188908" cy="610141"/>
          </a:xfrm>
          <a:prstGeom prst="line">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8" name="Picture 2" descr="https://encrypted-tbn2.gstatic.com/images?q=tbn:ANd9GcScAmN630_OE3llXLsw5SP8Qz77wzJsCAeh83dIfdKE_Z9fQre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956" y="3753152"/>
            <a:ext cx="112053" cy="10271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flipV="1">
            <a:off x="4469213" y="3526853"/>
            <a:ext cx="564328" cy="631062"/>
          </a:xfrm>
          <a:prstGeom prst="straightConnector1">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406756" y="3526853"/>
            <a:ext cx="2151395" cy="726261"/>
          </a:xfrm>
          <a:prstGeom prst="straightConnector1">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8" name="Picture 4" descr="http://www.dabur.com/odomos/images/wrong_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091" y="3770822"/>
            <a:ext cx="149404" cy="15874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http://www.dabur.com/odomos/images/wrong_sig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256" y="3682759"/>
            <a:ext cx="149404" cy="15874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90019" y="5563845"/>
            <a:ext cx="7709169" cy="109224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“Honda” – Not in result because event in Exit stream precedes event in Entry Stream</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“BMW”  –  Not in result because Entry and Exit stream events &gt; 10  seconds apart</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Query Result   = [Mazda, Volvo]</a:t>
            </a:r>
          </a:p>
        </p:txBody>
      </p:sp>
      <p:sp>
        <p:nvSpPr>
          <p:cNvPr id="10" name="Oval 9"/>
          <p:cNvSpPr/>
          <p:nvPr/>
        </p:nvSpPr>
        <p:spPr bwMode="auto">
          <a:xfrm>
            <a:off x="1109017"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Oval 10"/>
          <p:cNvSpPr/>
          <p:nvPr/>
        </p:nvSpPr>
        <p:spPr bwMode="auto">
          <a:xfrm>
            <a:off x="2997399"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Oval 11"/>
          <p:cNvSpPr/>
          <p:nvPr/>
        </p:nvSpPr>
        <p:spPr bwMode="auto">
          <a:xfrm>
            <a:off x="2054200"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Oval 13"/>
          <p:cNvSpPr/>
          <p:nvPr/>
        </p:nvSpPr>
        <p:spPr bwMode="auto">
          <a:xfrm>
            <a:off x="4854817"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Oval 14"/>
          <p:cNvSpPr/>
          <p:nvPr/>
        </p:nvSpPr>
        <p:spPr bwMode="auto">
          <a:xfrm>
            <a:off x="3909633"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7" name="Oval 96"/>
          <p:cNvSpPr/>
          <p:nvPr/>
        </p:nvSpPr>
        <p:spPr bwMode="auto">
          <a:xfrm>
            <a:off x="5827076" y="5019471"/>
            <a:ext cx="116826" cy="112718"/>
          </a:xfrm>
          <a:prstGeom prst="ellipse">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77" name="Straight Arrow Connector 76"/>
          <p:cNvCxnSpPr/>
          <p:nvPr/>
        </p:nvCxnSpPr>
        <p:spPr>
          <a:xfrm rot="5400000">
            <a:off x="301588" y="4063625"/>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rot="5400000">
            <a:off x="1251213" y="4130349"/>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rot="5400000">
            <a:off x="2225631" y="4157913"/>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a:off x="3122046" y="4194332"/>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5400000">
            <a:off x="4108104" y="4161916"/>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rot="5400000">
            <a:off x="5094159" y="4194332"/>
            <a:ext cx="1645115" cy="0"/>
          </a:xfrm>
          <a:prstGeom prst="straightConnector1">
            <a:avLst/>
          </a:prstGeom>
          <a:ln>
            <a:solidFill>
              <a:schemeClr val="bg1">
                <a:lumMod val="50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6112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Query – Find time for cars to pass tolling place</a:t>
            </a:r>
          </a:p>
        </p:txBody>
      </p:sp>
      <p:sp>
        <p:nvSpPr>
          <p:cNvPr id="3" name="Rectangle 2"/>
          <p:cNvSpPr/>
          <p:nvPr/>
        </p:nvSpPr>
        <p:spPr>
          <a:xfrm>
            <a:off x="5478006" y="1882882"/>
            <a:ext cx="6190917" cy="3411344"/>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182845" marR="0" lvl="0" indent="0" algn="l" defTabSz="914400" rtl="0" eaLnBrk="1" fontAlgn="auto" latinLnBrk="0" hangingPunct="1">
              <a:lnSpc>
                <a:spcPct val="150000"/>
              </a:lnSpc>
              <a:spcBef>
                <a:spcPts val="600"/>
              </a:spcBef>
              <a:spcAft>
                <a:spcPts val="6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ES.EntryTime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EX.ExitTime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ES.EntryTime</a:t>
            </a:r>
            <a:r>
              <a:rPr kumimoji="0" lang="en-US" sz="1765" b="0" i="0" u="none" strike="noStrike" kern="1200" cap="none" spc="-70" normalizeH="0" baseline="0" noProof="0" dirty="0">
                <a:ln>
                  <a:noFill/>
                </a:ln>
                <a:solidFill>
                  <a:srgbClr val="505050">
                    <a:lumMod val="7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ES.LicensePlate</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187B"/>
                </a:solidFill>
                <a:effectLst/>
                <a:uLnTx/>
                <a:uFillTx/>
                <a:latin typeface="Segoe UI"/>
                <a:ea typeface="+mn-ea"/>
                <a:cs typeface="+mn-cs"/>
              </a:rPr>
              <a:t>DATEDIFF</a:t>
            </a:r>
            <a:r>
              <a:rPr kumimoji="0" lang="en-US" sz="1765" b="0" i="0" u="none" strike="noStrike" kern="1200" cap="none" spc="-70" normalizeH="0" baseline="0" noProof="0" dirty="0">
                <a:ln>
                  <a:noFill/>
                </a:ln>
                <a:solidFill>
                  <a:srgbClr val="505050"/>
                </a:solidFill>
                <a:effectLst/>
                <a:uLnTx/>
                <a:uFillTx/>
                <a:latin typeface="Segoe UI"/>
                <a:ea typeface="+mn-ea"/>
                <a:cs typeface="+mn-cs"/>
              </a:rPr>
              <a:t>(minute,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ES.EntryTime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EX.ExitTime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182845" marR="0" lvl="0" indent="0" algn="l" defTabSz="914400" rtl="0" eaLnBrk="1" fontAlgn="auto" latinLnBrk="0" hangingPunct="1">
              <a:lnSpc>
                <a:spcPct val="115000"/>
              </a:lnSpc>
              <a:spcBef>
                <a:spcPts val="600"/>
              </a:spcBef>
              <a:spcAft>
                <a:spcPts val="6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EntryStream ES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EntryTime</a:t>
            </a:r>
          </a:p>
          <a:p>
            <a:pPr marL="182845" marR="0" lvl="0" indent="0" algn="l" defTabSz="914400" rtl="0" eaLnBrk="1" fontAlgn="auto" latinLnBrk="0" hangingPunct="1">
              <a:lnSpc>
                <a:spcPct val="115000"/>
              </a:lnSpc>
              <a:spcBef>
                <a:spcPts val="600"/>
              </a:spcBef>
              <a:spcAft>
                <a:spcPts val="6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JOIN </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ExitStream</a:t>
            </a:r>
            <a:r>
              <a:rPr kumimoji="0" lang="en-US" sz="1765" b="0" i="0" u="none" strike="noStrike" kern="1200" cap="none" spc="-70" normalizeH="0" baseline="0" noProof="0" dirty="0">
                <a:ln>
                  <a:noFill/>
                </a:ln>
                <a:solidFill>
                  <a:srgbClr val="505050"/>
                </a:solidFill>
                <a:effectLst/>
                <a:uLnTx/>
                <a:uFillTx/>
                <a:latin typeface="Segoe UI"/>
                <a:ea typeface="+mn-ea"/>
                <a:cs typeface="+mn-cs"/>
              </a:rPr>
              <a:t> EX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ExitTime</a:t>
            </a:r>
            <a:endParaRPr kumimoji="0" lang="en-US" sz="1765" b="0" i="0" u="none" strike="noStrike" kern="1200" cap="none" spc="-70" normalizeH="0" baseline="0" noProof="0" dirty="0">
              <a:ln>
                <a:noFill/>
              </a:ln>
              <a:solidFill>
                <a:srgbClr val="505050"/>
              </a:solidFill>
              <a:effectLst/>
              <a:uLnTx/>
              <a:uFillTx/>
              <a:latin typeface="Segoe UI"/>
              <a:ea typeface="+mn-ea"/>
              <a:cs typeface="+mn-cs"/>
            </a:endParaRPr>
          </a:p>
          <a:p>
            <a:pPr marL="182845" marR="0" lvl="0" indent="0" algn="l" defTabSz="914400" rtl="0" eaLnBrk="1" fontAlgn="auto" latinLnBrk="0" hangingPunct="1">
              <a:lnSpc>
                <a:spcPct val="115000"/>
              </a:lnSpc>
              <a:spcBef>
                <a:spcPts val="600"/>
              </a:spcBef>
              <a:spcAft>
                <a:spcPts val="6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ON </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and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 =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a:t>
            </a:r>
          </a:p>
          <a:p>
            <a:pPr marL="182845" marR="0" lvl="0" indent="0" algn="l" defTabSz="914400" rtl="0" eaLnBrk="1" fontAlgn="auto" latinLnBrk="0" hangingPunct="1">
              <a:lnSpc>
                <a:spcPct val="115000"/>
              </a:lnSpc>
              <a:spcBef>
                <a:spcPts val="600"/>
              </a:spcBef>
              <a:spcAft>
                <a:spcPts val="6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187B">
                    <a:lumMod val="75000"/>
                  </a:srgbClr>
                </a:solidFill>
                <a:effectLst/>
                <a:uLnTx/>
                <a:uFillTx/>
                <a:latin typeface="Segoe UI"/>
                <a:ea typeface="+mn-ea"/>
                <a:cs typeface="+mn-cs"/>
              </a:rPr>
              <a:t>DATEDIFF</a:t>
            </a:r>
            <a:r>
              <a:rPr kumimoji="0" lang="en-US" sz="1765" b="0" i="0" u="none" strike="noStrike" kern="1200" cap="none" spc="-70" normalizeH="0" baseline="0" noProof="0" dirty="0">
                <a:ln>
                  <a:noFill/>
                </a:ln>
                <a:solidFill>
                  <a:srgbClr val="505050"/>
                </a:solidFill>
                <a:effectLst/>
                <a:uLnTx/>
                <a:uFillTx/>
                <a:latin typeface="Segoe UI"/>
                <a:ea typeface="+mn-ea"/>
                <a:cs typeface="+mn-cs"/>
              </a:rPr>
              <a:t>(minute, ES, EX)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BETWEEN</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lumMod val="75000"/>
                  </a:srgbClr>
                </a:solidFill>
                <a:effectLst/>
                <a:uLnTx/>
                <a:uFillTx/>
                <a:latin typeface="Segoe UI"/>
                <a:ea typeface="+mn-ea"/>
                <a:cs typeface="+mn-cs"/>
              </a:rPr>
              <a:t>0</a:t>
            </a:r>
            <a:r>
              <a:rPr kumimoji="0" lang="en-US" sz="1765" b="0" i="0" u="none" strike="noStrike" kern="1200" cap="none" spc="-70" normalizeH="0" baseline="0" noProof="0" dirty="0">
                <a:ln>
                  <a:noFill/>
                </a:ln>
                <a:solidFill>
                  <a:srgbClr val="FFFFFF"/>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lumMod val="75000"/>
                  </a:srgbClr>
                </a:solidFill>
                <a:effectLst/>
                <a:uLnTx/>
                <a:uFillTx/>
                <a:latin typeface="Segoe UI"/>
                <a:ea typeface="+mn-ea"/>
                <a:cs typeface="+mn-cs"/>
              </a:rPr>
              <a:t>15</a:t>
            </a:r>
          </a:p>
        </p:txBody>
      </p:sp>
      <p:sp>
        <p:nvSpPr>
          <p:cNvPr id="4" name="TextBox 3"/>
          <p:cNvSpPr txBox="1"/>
          <p:nvPr/>
        </p:nvSpPr>
        <p:spPr>
          <a:xfrm>
            <a:off x="411379" y="1421475"/>
            <a:ext cx="4716792" cy="4978484"/>
          </a:xfrm>
          <a:prstGeom prst="rect">
            <a:avLst/>
          </a:prstGeom>
          <a:noFill/>
        </p:spPr>
        <p:txBody>
          <a:bodyPr wrap="square" lIns="0" tIns="0" rIns="0" bIns="0" rtlCol="0">
            <a:spAutoFit/>
          </a:bodyPr>
          <a:lstStyle>
            <a:defPPr>
              <a:defRPr lang="en-US"/>
            </a:defPPr>
            <a:lvl1pPr>
              <a:spcAft>
                <a:spcPts val="1224"/>
              </a:spcAft>
              <a:defRPr sz="2000">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Query</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Find the time in seconds required for vehicles to pass the toll. Report time taken to pass the toll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Solution</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Join the stream containing EntryTime with the stream containing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ExitTime</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using TollId and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LicencePlate</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columns. </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Use DATEDIFF function to specify that events should be within 15 minutes from each other. </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Apply DATEDIFF function to Exit and Entry times to compute actual time a car spends in the toll in seconds </a:t>
            </a:r>
          </a:p>
        </p:txBody>
      </p:sp>
    </p:spTree>
    <p:extLst>
      <p:ext uri="{BB962C8B-B14F-4D97-AF65-F5344CB8AC3E}">
        <p14:creationId xmlns:p14="http://schemas.microsoft.com/office/powerpoint/2010/main" val="25334538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Query – List cars not exiting tolling place in 5 min</a:t>
            </a:r>
          </a:p>
        </p:txBody>
      </p:sp>
      <p:sp>
        <p:nvSpPr>
          <p:cNvPr id="3" name="Rectangle 2"/>
          <p:cNvSpPr/>
          <p:nvPr/>
        </p:nvSpPr>
        <p:spPr>
          <a:xfrm>
            <a:off x="5916717" y="2524367"/>
            <a:ext cx="5526921" cy="266680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ES.EntryTime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EntryStream EN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EntryTime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LEFT OUTER JOIN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ExitStream</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 EX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ExitTime</a:t>
            </a:r>
            <a:endParaRPr kumimoji="0" lang="en-US" sz="1765" b="0" i="0" u="none" strike="noStrike" kern="1200" cap="none" spc="-7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ON</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 =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EX.LicensePlate</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FFB900">
                    <a:lumMod val="75000"/>
                  </a:srgbClr>
                </a:solidFill>
                <a:effectLst/>
                <a:uLnTx/>
                <a:uFillTx/>
                <a:latin typeface="Segoe UI"/>
                <a:ea typeface="+mn-ea"/>
                <a:cs typeface="+mn-cs"/>
              </a:rPr>
              <a:t>DATEDIFF</a:t>
            </a:r>
            <a:r>
              <a:rPr kumimoji="0" lang="en-US" sz="1765" b="0" i="0" u="none" strike="noStrike" kern="1200" cap="none" spc="-70" normalizeH="0" baseline="0" noProof="0" dirty="0">
                <a:ln>
                  <a:noFill/>
                </a:ln>
                <a:solidFill>
                  <a:srgbClr val="505050"/>
                </a:solidFill>
                <a:effectLst/>
                <a:uLnTx/>
                <a:uFillTx/>
                <a:latin typeface="Segoe UI"/>
                <a:ea typeface="+mn-ea"/>
                <a:cs typeface="+mn-cs"/>
              </a:rPr>
              <a:t>(minute, EN, EX</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BETWEEN </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0</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AND</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5</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WHERE</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EX.ExitTime</a:t>
            </a:r>
            <a:r>
              <a:rPr kumimoji="0" lang="en-US" sz="1765" b="0" i="0" u="none" strike="noStrike" kern="1200" cap="none" spc="-70" normalizeH="0" baseline="0" noProof="0" dirty="0">
                <a:ln>
                  <a:noFill/>
                </a:ln>
                <a:solidFill>
                  <a:srgbClr val="FFFFFF">
                    <a:lumMod val="65000"/>
                    <a:lumOff val="35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IS NULL</a:t>
            </a:r>
          </a:p>
        </p:txBody>
      </p:sp>
      <p:sp>
        <p:nvSpPr>
          <p:cNvPr id="4" name="TextBox 3"/>
          <p:cNvSpPr txBox="1"/>
          <p:nvPr/>
        </p:nvSpPr>
        <p:spPr>
          <a:xfrm>
            <a:off x="521491" y="1367246"/>
            <a:ext cx="4716792" cy="4676758"/>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Query</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Reports all cars that have entered the toll but have not exited within 5 minutes</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Solution</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Join the stream containing EntryTime with the stream containing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ExitTime</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using TollId and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LicencePlate</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fields. </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Use DATEDIFF function to specify that events should be within 5 minutes of each other.</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Finally use the </a:t>
            </a: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LEFT OUTER JOIN </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operator to select all cars that do not meet the join condition </a:t>
            </a:r>
          </a:p>
        </p:txBody>
      </p:sp>
    </p:spTree>
    <p:extLst>
      <p:ext uri="{BB962C8B-B14F-4D97-AF65-F5344CB8AC3E}">
        <p14:creationId xmlns:p14="http://schemas.microsoft.com/office/powerpoint/2010/main" val="302572383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Query – Expired Registration</a:t>
            </a:r>
            <a:endParaRPr lang="en-US" dirty="0"/>
          </a:p>
        </p:txBody>
      </p:sp>
      <p:sp>
        <p:nvSpPr>
          <p:cNvPr id="3" name="Rectangle 2"/>
          <p:cNvSpPr/>
          <p:nvPr/>
        </p:nvSpPr>
        <p:spPr>
          <a:xfrm>
            <a:off x="5957986" y="2853513"/>
            <a:ext cx="6054353" cy="200975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ES.EntryTime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ES.LicensePlate</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RD.RegistrationId</a:t>
            </a:r>
            <a:endParaRPr kumimoji="0" lang="en-US" sz="1765" b="0" i="0" u="none" strike="noStrike" kern="1200" cap="none" spc="-7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 ES</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EntryTime</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0" normalizeH="0" baseline="0" noProof="0" dirty="0">
                <a:ln>
                  <a:noFill/>
                </a:ln>
                <a:solidFill>
                  <a:srgbClr val="00BCF2">
                    <a:lumMod val="50000"/>
                  </a:srgbClr>
                </a:solidFill>
                <a:effectLst/>
                <a:uLnTx/>
                <a:uFillTx/>
                <a:latin typeface="Segoe UI"/>
                <a:ea typeface="Times New Roman" panose="02020603050405020304" pitchFamily="18" charset="0"/>
                <a:cs typeface="Times New Roman" panose="02020603050405020304" pitchFamily="18" charset="0"/>
              </a:rPr>
              <a:t>JOIN</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RegistrationData</a:t>
            </a:r>
            <a:r>
              <a:rPr kumimoji="0" lang="en-US" sz="1765" b="0" i="0" u="none" strike="noStrike" kern="1200" cap="none" spc="-70" normalizeH="0" baseline="0" noProof="0" dirty="0">
                <a:ln>
                  <a:noFill/>
                </a:ln>
                <a:solidFill>
                  <a:srgbClr val="969696">
                    <a:lumMod val="25000"/>
                  </a:srgbClr>
                </a:solidFill>
                <a:effectLst/>
                <a:uLnTx/>
                <a:uFillTx/>
                <a:latin typeface="Segoe UI"/>
                <a:ea typeface="+mn-ea"/>
                <a:cs typeface="+mn-cs"/>
              </a:rPr>
              <a:t> RD</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ON</a:t>
            </a:r>
            <a:r>
              <a:rPr kumimoji="0" lang="en-US" sz="1765" b="0" i="0" u="none" strike="noStrike" kern="1200" cap="none" spc="0" normalizeH="0" baseline="0" noProof="0" dirty="0">
                <a:ln>
                  <a:noFill/>
                </a:ln>
                <a:solidFill>
                  <a:srgbClr val="00BCF2">
                    <a:lumMod val="50000"/>
                  </a:srgbClr>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ES.LicensePlate</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RD.LicensePlate</a:t>
            </a:r>
            <a:endParaRPr kumimoji="0" lang="en-US" sz="1765" b="0" i="0" u="none" strike="noStrike" kern="1200" cap="none" spc="-7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WHERE</a:t>
            </a:r>
            <a:r>
              <a:rPr kumimoji="0" lang="en-US" sz="1765" b="0" i="0" u="none" strike="noStrike" kern="1200" cap="none" spc="0" normalizeH="0" baseline="0" noProof="0" dirty="0">
                <a:ln>
                  <a:noFill/>
                </a:ln>
                <a:solidFill>
                  <a:srgbClr val="00BCF2">
                    <a:lumMod val="50000"/>
                  </a:srgbClr>
                </a:solidFill>
                <a:effectLst/>
                <a:uLnTx/>
                <a:uFillTx/>
                <a:latin typeface="Segoe UI"/>
                <a:ea typeface="Times New Roman" panose="02020603050405020304" pitchFamily="18" charset="0"/>
                <a:cs typeface="Times New Roman" panose="02020603050405020304" pitchFamily="18" charset="0"/>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RD.Expired</a:t>
            </a:r>
            <a:r>
              <a:rPr kumimoji="0" lang="en-US" sz="1765" b="0" i="0" u="none" strike="noStrike" kern="1200" cap="none" spc="0" normalizeH="0" baseline="0" noProof="0" dirty="0">
                <a:ln>
                  <a:noFill/>
                </a:ln>
                <a:solidFill>
                  <a:srgbClr val="505050"/>
                </a:solidFill>
                <a:effectLst/>
                <a:uLnTx/>
                <a:uFillTx/>
                <a:latin typeface="Segoe UI"/>
                <a:ea typeface="Times New Roman" panose="02020603050405020304" pitchFamily="18" charset="0"/>
                <a:cs typeface="Times New Roman" panose="02020603050405020304" pitchFamily="18" charset="0"/>
              </a:rPr>
              <a:t> = 1</a:t>
            </a:r>
          </a:p>
        </p:txBody>
      </p:sp>
      <p:sp>
        <p:nvSpPr>
          <p:cNvPr id="4" name="TextBox 3"/>
          <p:cNvSpPr txBox="1"/>
          <p:nvPr/>
        </p:nvSpPr>
        <p:spPr>
          <a:xfrm>
            <a:off x="521491" y="1881274"/>
            <a:ext cx="4716792" cy="3771579"/>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Query</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Reports all vehicles that entered the toll with expired licenses</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Solution</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Use the commercial vehicle registration data as </a:t>
            </a: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Reference data</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Join the stream containing EntryTime with the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RegistrationData</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using </a:t>
            </a:r>
            <a:r>
              <a:rPr kumimoji="0" lang="en-US" sz="1961" b="0" i="0" u="none" strike="noStrike" kern="1200" cap="none" spc="0" normalizeH="0" baseline="0" noProof="0" dirty="0" err="1">
                <a:ln>
                  <a:noFill/>
                </a:ln>
                <a:gradFill>
                  <a:gsLst>
                    <a:gs pos="2917">
                      <a:srgbClr val="505050"/>
                    </a:gs>
                    <a:gs pos="100000">
                      <a:srgbClr val="505050"/>
                    </a:gs>
                  </a:gsLst>
                  <a:lin ang="5400000" scaled="0"/>
                </a:gradFill>
                <a:effectLst/>
                <a:uLnTx/>
                <a:uFillTx/>
                <a:latin typeface="Segoe UI Light" panose="020B0502040204020203" pitchFamily="34" charset="0"/>
                <a:cs typeface="+mn-cs"/>
              </a:rPr>
              <a:t>LicensedPlate</a:t>
            </a: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 </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Select rows where the Expired=1 (for expired vehicles) </a:t>
            </a:r>
          </a:p>
        </p:txBody>
      </p:sp>
    </p:spTree>
    <p:extLst>
      <p:ext uri="{BB962C8B-B14F-4D97-AF65-F5344CB8AC3E}">
        <p14:creationId xmlns:p14="http://schemas.microsoft.com/office/powerpoint/2010/main" val="329473746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42387" y="2685004"/>
            <a:ext cx="3820151" cy="434149"/>
            <a:chOff x="2087902" y="2738347"/>
            <a:chExt cx="3896753" cy="442855"/>
          </a:xfrm>
        </p:grpSpPr>
        <p:cxnSp>
          <p:nvCxnSpPr>
            <p:cNvPr id="11" name="Straight Arrow Connector 10"/>
            <p:cNvCxnSpPr>
              <a:stCxn id="6" idx="2"/>
            </p:cNvCxnSpPr>
            <p:nvPr/>
          </p:nvCxnSpPr>
          <p:spPr>
            <a:xfrm flipH="1">
              <a:off x="5413905" y="2751758"/>
              <a:ext cx="570750" cy="429444"/>
            </a:xfrm>
            <a:prstGeom prst="straightConnector1">
              <a:avLst/>
            </a:prstGeom>
            <a:ln w="2857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2"/>
            </p:cNvCxnSpPr>
            <p:nvPr/>
          </p:nvCxnSpPr>
          <p:spPr>
            <a:xfrm>
              <a:off x="2087902" y="2738347"/>
              <a:ext cx="931168" cy="442855"/>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UNION</a:t>
            </a:r>
            <a:endParaRPr lang="en-US" dirty="0"/>
          </a:p>
        </p:txBody>
      </p:sp>
      <p:sp>
        <p:nvSpPr>
          <p:cNvPr id="3" name="TextBox 2"/>
          <p:cNvSpPr txBox="1"/>
          <p:nvPr/>
        </p:nvSpPr>
        <p:spPr>
          <a:xfrm>
            <a:off x="8516321" y="2077742"/>
            <a:ext cx="3316736" cy="3771579"/>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Combines the results of two or more queries into a single result set that includes all the rows that belong to all the queries in the union</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Number and order of the columns must be the same in all queries</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Data types must be compatible</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Light" panose="020B0502040204020203" pitchFamily="34" charset="0"/>
                <a:cs typeface="+mn-cs"/>
              </a:rPr>
              <a:t>If ‘ALL’ not specified duplicate rows are removed</a:t>
            </a:r>
          </a:p>
        </p:txBody>
      </p:sp>
      <p:sp>
        <p:nvSpPr>
          <p:cNvPr id="4" name="Rectangle 3"/>
          <p:cNvSpPr/>
          <p:nvPr/>
        </p:nvSpPr>
        <p:spPr>
          <a:xfrm>
            <a:off x="448585" y="3211352"/>
            <a:ext cx="7798811" cy="1114063"/>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667"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TollId,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ENTime</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AS Time ,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LicensePlate</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667"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EntryStream</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ENTime</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t>
            </a:r>
            <a:b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b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UNION </a:t>
            </a:r>
            <a:b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b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667"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TollId,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EXTime</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AS Time ,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LicensePlate</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667"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ExitStream</a:t>
            </a:r>
            <a:r>
              <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rPr>
              <a:t>    </a:t>
            </a:r>
            <a:r>
              <a:rPr kumimoji="0" lang="en-US" sz="1667"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667" b="0" i="0" u="none" strike="noStrike" kern="1200" cap="none" spc="-70" normalizeH="0" baseline="0" noProof="0" dirty="0" err="1">
                <a:ln>
                  <a:noFill/>
                </a:ln>
                <a:solidFill>
                  <a:srgbClr val="969696">
                    <a:lumMod val="25000"/>
                  </a:srgbClr>
                </a:solidFill>
                <a:effectLst/>
                <a:uLnTx/>
                <a:uFillTx/>
                <a:latin typeface="Segoe UI"/>
                <a:ea typeface="+mn-ea"/>
                <a:cs typeface="+mn-cs"/>
              </a:rPr>
              <a:t>EXTime</a:t>
            </a:r>
            <a:endParaRPr kumimoji="0" lang="en-US" sz="1667" b="0" i="0" u="none" strike="noStrike" kern="1200" cap="none" spc="-70" normalizeH="0" baseline="0" noProof="0" dirty="0">
              <a:ln>
                <a:noFill/>
              </a:ln>
              <a:solidFill>
                <a:srgbClr val="969696">
                  <a:lumMod val="25000"/>
                </a:srgbClr>
              </a:solidFill>
              <a:effectLst/>
              <a:uLnTx/>
              <a:uFillTx/>
              <a:latin typeface="Segoe UI"/>
              <a:ea typeface="+mn-ea"/>
              <a:cs typeface="+mn-cs"/>
            </a:endParaRPr>
          </a:p>
        </p:txBody>
      </p:sp>
      <p:graphicFrame>
        <p:nvGraphicFramePr>
          <p:cNvPr id="5" name="Table 4"/>
          <p:cNvGraphicFramePr>
            <a:graphicFrameLocks noGrp="1"/>
          </p:cNvGraphicFramePr>
          <p:nvPr>
            <p:extLst/>
          </p:nvPr>
        </p:nvGraphicFramePr>
        <p:xfrm>
          <a:off x="455928" y="1192524"/>
          <a:ext cx="3572918" cy="1492480"/>
        </p:xfrm>
        <a:graphic>
          <a:graphicData uri="http://schemas.openxmlformats.org/drawingml/2006/table">
            <a:tbl>
              <a:tblPr firstRow="1" firstCol="1" bandRow="1">
                <a:tableStyleId>{5C22544A-7EE6-4342-B048-85BDC9FD1C3A}</a:tableStyleId>
              </a:tblPr>
              <a:tblGrid>
                <a:gridCol w="606856">
                  <a:extLst>
                    <a:ext uri="{9D8B030D-6E8A-4147-A177-3AD203B41FA5}">
                      <a16:colId xmlns:a16="http://schemas.microsoft.com/office/drawing/2014/main" val="20000"/>
                    </a:ext>
                  </a:extLst>
                </a:gridCol>
                <a:gridCol w="1546069">
                  <a:extLst>
                    <a:ext uri="{9D8B030D-6E8A-4147-A177-3AD203B41FA5}">
                      <a16:colId xmlns:a16="http://schemas.microsoft.com/office/drawing/2014/main" val="20001"/>
                    </a:ext>
                  </a:extLst>
                </a:gridCol>
                <a:gridCol w="941596">
                  <a:extLst>
                    <a:ext uri="{9D8B030D-6E8A-4147-A177-3AD203B41FA5}">
                      <a16:colId xmlns:a16="http://schemas.microsoft.com/office/drawing/2014/main" val="20002"/>
                    </a:ext>
                  </a:extLst>
                </a:gridCol>
                <a:gridCol w="478397">
                  <a:extLst>
                    <a:ext uri="{9D8B030D-6E8A-4147-A177-3AD203B41FA5}">
                      <a16:colId xmlns:a16="http://schemas.microsoft.com/office/drawing/2014/main" val="20003"/>
                    </a:ext>
                  </a:extLst>
                </a:gridCol>
              </a:tblGrid>
              <a:tr h="373111">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smtClean="0">
                          <a:solidFill>
                            <a:schemeClr val="bg1"/>
                          </a:solidFill>
                          <a:latin typeface="Calibri" panose="020F0502020204030204" pitchFamily="34" charset="0"/>
                          <a:ea typeface="+mn-ea"/>
                          <a:cs typeface="+mn-cs"/>
                        </a:rPr>
                        <a:t>TollId</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a:solidFill>
                            <a:schemeClr val="bg1"/>
                          </a:solidFill>
                          <a:latin typeface="Calibri" panose="020F0502020204030204" pitchFamily="34" charset="0"/>
                          <a:ea typeface="+mn-ea"/>
                          <a:cs typeface="+mn-cs"/>
                        </a:rPr>
                        <a:t>EntryTime</a:t>
                      </a: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err="1">
                          <a:solidFill>
                            <a:schemeClr val="bg1"/>
                          </a:solidFill>
                          <a:latin typeface="Calibri" panose="020F0502020204030204" pitchFamily="34" charset="0"/>
                          <a:ea typeface="+mn-ea"/>
                          <a:cs typeface="+mn-cs"/>
                        </a:rPr>
                        <a:t>LicensePlate</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smtClean="0">
                          <a:solidFill>
                            <a:schemeClr val="bg1"/>
                          </a:solidFill>
                          <a:latin typeface="Calibri" panose="020F0502020204030204" pitchFamily="34" charset="0"/>
                          <a:ea typeface="+mn-ea"/>
                          <a:cs typeface="+mn-cs"/>
                        </a:rPr>
                        <a:t>…</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7312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bg2">
                              <a:lumMod val="25000"/>
                            </a:schemeClr>
                          </a:solidFill>
                          <a:latin typeface="+mn-lt"/>
                          <a:ea typeface="+mn-ea"/>
                          <a:cs typeface="+mn-cs"/>
                        </a:rPr>
                        <a:t>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2014-09-10 12:01:00.000</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JNB 7001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a:t>
                      </a:r>
                      <a:endParaRPr lang="en-US" sz="1200" kern="1200" spc="-70" dirty="0">
                        <a:solidFill>
                          <a:schemeClr val="bg2">
                            <a:lumMod val="25000"/>
                          </a:schemeClr>
                        </a:solidFill>
                        <a:latin typeface="+mn-lt"/>
                        <a:ea typeface="+mn-ea"/>
                        <a:cs typeface="+mn-cs"/>
                      </a:endParaRP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1"/>
                  </a:ext>
                </a:extLst>
              </a:tr>
              <a:tr h="37312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a:solidFill>
                            <a:schemeClr val="bg2">
                              <a:lumMod val="25000"/>
                            </a:schemeClr>
                          </a:solidFill>
                          <a:latin typeface="+mn-lt"/>
                          <a:ea typeface="+mn-ea"/>
                          <a:cs typeface="+mn-cs"/>
                        </a:rPr>
                        <a:t>1</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2014-09-10 12:02:00.000</a:t>
                      </a:r>
                    </a:p>
                  </a:txBody>
                  <a:tcPr marL="32908" marR="32908" marT="0" marB="0" anchor="ctr">
                    <a:solidFill>
                      <a:schemeClr val="bg1">
                        <a:lumMod val="95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YXZ 1001</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a:t>
                      </a:r>
                      <a:endParaRPr lang="en-US" sz="1200" kern="1200" spc="-70" dirty="0">
                        <a:solidFill>
                          <a:schemeClr val="bg2">
                            <a:lumMod val="25000"/>
                          </a:schemeClr>
                        </a:solidFill>
                        <a:latin typeface="+mn-lt"/>
                        <a:ea typeface="+mn-ea"/>
                        <a:cs typeface="+mn-cs"/>
                      </a:endParaRPr>
                    </a:p>
                  </a:txBody>
                  <a:tcPr marL="32908" marR="32908" marT="0" marB="0" anchor="ctr">
                    <a:solidFill>
                      <a:schemeClr val="bg1">
                        <a:lumMod val="95000"/>
                      </a:schemeClr>
                    </a:solidFill>
                  </a:tcPr>
                </a:tc>
                <a:extLst>
                  <a:ext uri="{0D108BD9-81ED-4DB2-BD59-A6C34878D82A}">
                    <a16:rowId xmlns:a16="http://schemas.microsoft.com/office/drawing/2014/main" val="10002"/>
                  </a:ext>
                </a:extLst>
              </a:tr>
              <a:tr h="373123">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bg2">
                              <a:lumMod val="25000"/>
                            </a:schemeClr>
                          </a:solidFill>
                          <a:latin typeface="+mn-lt"/>
                          <a:ea typeface="+mn-ea"/>
                          <a:cs typeface="+mn-cs"/>
                        </a:rPr>
                        <a:t>3</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2014-09-10 12:02:00.000</a:t>
                      </a:r>
                    </a:p>
                  </a:txBody>
                  <a:tcPr marL="32908" marR="32908" marT="0" marB="0" anchor="ctr">
                    <a:solidFill>
                      <a:schemeClr val="tx2">
                        <a:lumMod val="20000"/>
                        <a:lumOff val="80000"/>
                      </a:schemeClr>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ABC 1004</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a:t>
                      </a:r>
                      <a:endParaRPr lang="en-US" sz="1200" kern="1200" spc="-70" dirty="0">
                        <a:solidFill>
                          <a:schemeClr val="bg2">
                            <a:lumMod val="25000"/>
                          </a:schemeClr>
                        </a:solidFill>
                        <a:latin typeface="+mn-lt"/>
                        <a:ea typeface="+mn-ea"/>
                        <a:cs typeface="+mn-cs"/>
                      </a:endParaRPr>
                    </a:p>
                  </a:txBody>
                  <a:tcPr marL="32908" marR="32908" marT="0" marB="0" anchor="ctr">
                    <a:solidFill>
                      <a:schemeClr val="tx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nvPr>
        </p:nvGraphicFramePr>
        <p:xfrm>
          <a:off x="4119936" y="1192526"/>
          <a:ext cx="3885205" cy="1505625"/>
        </p:xfrm>
        <a:graphic>
          <a:graphicData uri="http://schemas.openxmlformats.org/drawingml/2006/table">
            <a:tbl>
              <a:tblPr firstRow="1" firstCol="1" bandRow="1">
                <a:tableStyleId>{5C22544A-7EE6-4342-B048-85BDC9FD1C3A}</a:tableStyleId>
              </a:tblPr>
              <a:tblGrid>
                <a:gridCol w="589316">
                  <a:extLst>
                    <a:ext uri="{9D8B030D-6E8A-4147-A177-3AD203B41FA5}">
                      <a16:colId xmlns:a16="http://schemas.microsoft.com/office/drawing/2014/main" val="20000"/>
                    </a:ext>
                  </a:extLst>
                </a:gridCol>
                <a:gridCol w="2212309">
                  <a:extLst>
                    <a:ext uri="{9D8B030D-6E8A-4147-A177-3AD203B41FA5}">
                      <a16:colId xmlns:a16="http://schemas.microsoft.com/office/drawing/2014/main" val="20001"/>
                    </a:ext>
                  </a:extLst>
                </a:gridCol>
                <a:gridCol w="1083580">
                  <a:extLst>
                    <a:ext uri="{9D8B030D-6E8A-4147-A177-3AD203B41FA5}">
                      <a16:colId xmlns:a16="http://schemas.microsoft.com/office/drawing/2014/main" val="20002"/>
                    </a:ext>
                  </a:extLst>
                </a:gridCol>
              </a:tblGrid>
              <a:tr h="398475">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400" b="0" kern="1200" spc="-70" dirty="0">
                          <a:solidFill>
                            <a:schemeClr val="bg1"/>
                          </a:solidFill>
                          <a:latin typeface="Calibri" panose="020F0502020204030204" pitchFamily="34" charset="0"/>
                          <a:ea typeface="+mn-ea"/>
                          <a:cs typeface="+mn-cs"/>
                        </a:rPr>
                        <a:t>TollId</a:t>
                      </a: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400" b="0" kern="1200" spc="-70" dirty="0" err="1">
                          <a:solidFill>
                            <a:schemeClr val="bg1"/>
                          </a:solidFill>
                          <a:latin typeface="Calibri" panose="020F0502020204030204" pitchFamily="34" charset="0"/>
                          <a:ea typeface="+mn-ea"/>
                          <a:cs typeface="+mn-cs"/>
                        </a:rPr>
                        <a:t>ExitTime</a:t>
                      </a:r>
                      <a:endParaRPr lang="en-US" sz="1400" b="0" kern="1200" spc="-70" dirty="0">
                        <a:solidFill>
                          <a:schemeClr val="bg1"/>
                        </a:solidFill>
                        <a:latin typeface="Calibri" panose="020F0502020204030204" pitchFamily="34" charset="0"/>
                        <a:ea typeface="+mn-ea"/>
                        <a:cs typeface="+mn-cs"/>
                      </a:endParaRP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400" b="0" kern="1200" spc="-70" dirty="0" err="1">
                          <a:solidFill>
                            <a:schemeClr val="bg1"/>
                          </a:solidFill>
                          <a:latin typeface="Calibri" panose="020F0502020204030204" pitchFamily="34" charset="0"/>
                          <a:ea typeface="+mn-ea"/>
                          <a:cs typeface="+mn-cs"/>
                        </a:rPr>
                        <a:t>LicensePlate</a:t>
                      </a:r>
                      <a:endParaRPr lang="en-US" sz="1400" b="0" kern="1200" spc="-70" dirty="0">
                        <a:solidFill>
                          <a:schemeClr val="bg1"/>
                        </a:solidFill>
                        <a:latin typeface="Calibri" panose="020F0502020204030204" pitchFamily="34" charset="0"/>
                        <a:ea typeface="+mn-ea"/>
                        <a:cs typeface="+mn-cs"/>
                      </a:endParaRPr>
                    </a:p>
                  </a:txBody>
                  <a:tcPr marL="68570" marR="6857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69050">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a:solidFill>
                            <a:schemeClr val="bg2">
                              <a:lumMod val="25000"/>
                            </a:schemeClr>
                          </a:solidFill>
                          <a:latin typeface="+mn-lt"/>
                          <a:ea typeface="+mn-ea"/>
                          <a:cs typeface="+mn-cs"/>
                        </a:rPr>
                        <a:t>1</a:t>
                      </a:r>
                    </a:p>
                  </a:txBody>
                  <a:tcPr marL="68570" marR="68570" marT="0" marB="0" anchor="ctr">
                    <a:lnT w="38100" cmpd="sng">
                      <a:noFill/>
                    </a:lnT>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2009-06-25</a:t>
                      </a:r>
                      <a:r>
                        <a:rPr lang="en-US" sz="1200" kern="1200" spc="-70" baseline="0" dirty="0" smtClean="0">
                          <a:solidFill>
                            <a:schemeClr val="bg2">
                              <a:lumMod val="25000"/>
                            </a:schemeClr>
                          </a:solidFill>
                          <a:latin typeface="+mn-lt"/>
                          <a:ea typeface="+mn-ea"/>
                          <a:cs typeface="+mn-cs"/>
                        </a:rPr>
                        <a:t> </a:t>
                      </a:r>
                      <a:r>
                        <a:rPr lang="en-US" sz="1200" kern="1200" spc="-70" dirty="0" smtClean="0">
                          <a:solidFill>
                            <a:schemeClr val="bg2">
                              <a:lumMod val="25000"/>
                            </a:schemeClr>
                          </a:solidFill>
                          <a:latin typeface="+mn-lt"/>
                          <a:ea typeface="+mn-ea"/>
                          <a:cs typeface="+mn-cs"/>
                        </a:rPr>
                        <a:t>12:03:00.000</a:t>
                      </a:r>
                      <a:endParaRPr lang="en-US" sz="1200" kern="1200" spc="-70" dirty="0">
                        <a:solidFill>
                          <a:schemeClr val="bg2">
                            <a:lumMod val="25000"/>
                          </a:schemeClr>
                        </a:solidFill>
                        <a:latin typeface="+mn-lt"/>
                        <a:ea typeface="+mn-ea"/>
                        <a:cs typeface="+mn-cs"/>
                      </a:endParaRPr>
                    </a:p>
                  </a:txBody>
                  <a:tcPr marL="68570" marR="68570" marT="0" marB="0" anchor="ctr">
                    <a:lnT w="38100" cmpd="sng">
                      <a:noFill/>
                    </a:lnT>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JNB 7001</a:t>
                      </a:r>
                    </a:p>
                  </a:txBody>
                  <a:tcPr marL="68570" marR="68570" marT="0" marB="0" anchor="ctr">
                    <a:lnT w="38100" cmpd="sng">
                      <a:noFill/>
                    </a:lnT>
                    <a:solidFill>
                      <a:schemeClr val="tx2">
                        <a:lumMod val="20000"/>
                        <a:lumOff val="80000"/>
                      </a:schemeClr>
                    </a:solidFill>
                  </a:tcPr>
                </a:tc>
                <a:extLst>
                  <a:ext uri="{0D108BD9-81ED-4DB2-BD59-A6C34878D82A}">
                    <a16:rowId xmlns:a16="http://schemas.microsoft.com/office/drawing/2014/main" val="10001"/>
                  </a:ext>
                </a:extLst>
              </a:tr>
              <a:tr h="369050">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a:solidFill>
                            <a:schemeClr val="bg2">
                              <a:lumMod val="25000"/>
                            </a:schemeClr>
                          </a:solidFill>
                          <a:latin typeface="+mn-lt"/>
                          <a:ea typeface="+mn-ea"/>
                          <a:cs typeface="+mn-cs"/>
                        </a:rPr>
                        <a:t>1</a:t>
                      </a: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2009-06-2512:03:00.000</a:t>
                      </a:r>
                      <a:endParaRPr lang="en-US" sz="1200" kern="1200" spc="-70" dirty="0">
                        <a:solidFill>
                          <a:schemeClr val="bg2">
                            <a:lumMod val="25000"/>
                          </a:schemeClr>
                        </a:solidFill>
                        <a:latin typeface="+mn-lt"/>
                        <a:ea typeface="+mn-ea"/>
                        <a:cs typeface="+mn-cs"/>
                      </a:endParaRPr>
                    </a:p>
                  </a:txBody>
                  <a:tcPr marL="68570" marR="68570" marT="0" marB="0" anchor="ctr">
                    <a:solidFill>
                      <a:schemeClr val="bg1">
                        <a:lumMod val="95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YXZ 1001</a:t>
                      </a:r>
                    </a:p>
                  </a:txBody>
                  <a:tcPr marL="68570" marR="68570" marT="0" marB="0" anchor="ctr">
                    <a:solidFill>
                      <a:schemeClr val="bg1">
                        <a:lumMod val="95000"/>
                      </a:schemeClr>
                    </a:solidFill>
                  </a:tcPr>
                </a:tc>
                <a:extLst>
                  <a:ext uri="{0D108BD9-81ED-4DB2-BD59-A6C34878D82A}">
                    <a16:rowId xmlns:a16="http://schemas.microsoft.com/office/drawing/2014/main" val="10002"/>
                  </a:ext>
                </a:extLst>
              </a:tr>
              <a:tr h="369050">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b="0" kern="1200" spc="-70">
                          <a:solidFill>
                            <a:schemeClr val="bg2">
                              <a:lumMod val="25000"/>
                            </a:schemeClr>
                          </a:solidFill>
                          <a:latin typeface="+mn-lt"/>
                          <a:ea typeface="+mn-ea"/>
                          <a:cs typeface="+mn-cs"/>
                        </a:rPr>
                        <a:t>3</a:t>
                      </a: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bg2">
                              <a:lumMod val="25000"/>
                            </a:schemeClr>
                          </a:solidFill>
                          <a:latin typeface="+mn-lt"/>
                          <a:ea typeface="+mn-ea"/>
                          <a:cs typeface="+mn-cs"/>
                        </a:rPr>
                        <a:t>2009-06-25</a:t>
                      </a:r>
                      <a:r>
                        <a:rPr lang="en-US" sz="1200" kern="1200" spc="-70" baseline="0" dirty="0" smtClean="0">
                          <a:solidFill>
                            <a:schemeClr val="bg2">
                              <a:lumMod val="25000"/>
                            </a:schemeClr>
                          </a:solidFill>
                          <a:latin typeface="+mn-lt"/>
                          <a:ea typeface="+mn-ea"/>
                          <a:cs typeface="+mn-cs"/>
                        </a:rPr>
                        <a:t> </a:t>
                      </a:r>
                      <a:r>
                        <a:rPr lang="en-US" sz="1200" kern="1200" spc="-70" dirty="0" smtClean="0">
                          <a:solidFill>
                            <a:schemeClr val="bg2">
                              <a:lumMod val="25000"/>
                            </a:schemeClr>
                          </a:solidFill>
                          <a:latin typeface="+mn-lt"/>
                          <a:ea typeface="+mn-ea"/>
                          <a:cs typeface="+mn-cs"/>
                        </a:rPr>
                        <a:t>12:04:00.000</a:t>
                      </a:r>
                      <a:endParaRPr lang="en-US" sz="1200" kern="1200" spc="-70" dirty="0">
                        <a:solidFill>
                          <a:schemeClr val="bg2">
                            <a:lumMod val="25000"/>
                          </a:schemeClr>
                        </a:solidFill>
                        <a:latin typeface="+mn-lt"/>
                        <a:ea typeface="+mn-ea"/>
                        <a:cs typeface="+mn-cs"/>
                      </a:endParaRPr>
                    </a:p>
                  </a:txBody>
                  <a:tcPr marL="68570" marR="68570" marT="0" marB="0" anchor="ctr">
                    <a:solidFill>
                      <a:schemeClr val="tx2">
                        <a:lumMod val="20000"/>
                        <a:lumOff val="80000"/>
                      </a:schemeClr>
                    </a:solidFill>
                  </a:tcPr>
                </a:tc>
                <a:tc>
                  <a:txBody>
                    <a:bodyPr/>
                    <a:lstStyle/>
                    <a:p>
                      <a:pPr marL="0" marR="0" indent="0" algn="ctr"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bg2">
                              <a:lumMod val="25000"/>
                            </a:schemeClr>
                          </a:solidFill>
                          <a:latin typeface="+mn-lt"/>
                          <a:ea typeface="+mn-ea"/>
                          <a:cs typeface="+mn-cs"/>
                        </a:rPr>
                        <a:t>ABC 1004</a:t>
                      </a:r>
                    </a:p>
                  </a:txBody>
                  <a:tcPr marL="68570" marR="68570" marT="0" marB="0" anchor="ctr">
                    <a:solidFill>
                      <a:schemeClr val="tx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2455539" y="4721807"/>
          <a:ext cx="3784901" cy="2023929"/>
        </p:xfrm>
        <a:graphic>
          <a:graphicData uri="http://schemas.openxmlformats.org/drawingml/2006/table">
            <a:tbl>
              <a:tblPr firstRow="1" firstCol="1" bandRow="1">
                <a:tableStyleId>{5C22544A-7EE6-4342-B048-85BDC9FD1C3A}</a:tableStyleId>
              </a:tblPr>
              <a:tblGrid>
                <a:gridCol w="742243">
                  <a:extLst>
                    <a:ext uri="{9D8B030D-6E8A-4147-A177-3AD203B41FA5}">
                      <a16:colId xmlns:a16="http://schemas.microsoft.com/office/drawing/2014/main" val="20000"/>
                    </a:ext>
                  </a:extLst>
                </a:gridCol>
                <a:gridCol w="1890993">
                  <a:extLst>
                    <a:ext uri="{9D8B030D-6E8A-4147-A177-3AD203B41FA5}">
                      <a16:colId xmlns:a16="http://schemas.microsoft.com/office/drawing/2014/main" val="20001"/>
                    </a:ext>
                  </a:extLst>
                </a:gridCol>
                <a:gridCol w="1151665">
                  <a:extLst>
                    <a:ext uri="{9D8B030D-6E8A-4147-A177-3AD203B41FA5}">
                      <a16:colId xmlns:a16="http://schemas.microsoft.com/office/drawing/2014/main" val="20002"/>
                    </a:ext>
                  </a:extLst>
                </a:gridCol>
              </a:tblGrid>
              <a:tr h="289125">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smtClean="0">
                          <a:solidFill>
                            <a:schemeClr val="bg1"/>
                          </a:solidFill>
                          <a:latin typeface="Calibri" panose="020F0502020204030204" pitchFamily="34" charset="0"/>
                          <a:ea typeface="+mn-ea"/>
                          <a:cs typeface="+mn-cs"/>
                        </a:rPr>
                        <a:t>TollId</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smtClean="0">
                          <a:solidFill>
                            <a:schemeClr val="bg1"/>
                          </a:solidFill>
                          <a:latin typeface="Calibri" panose="020F0502020204030204" pitchFamily="34" charset="0"/>
                          <a:ea typeface="+mn-ea"/>
                          <a:cs typeface="+mn-cs"/>
                        </a:rPr>
                        <a:t>Time</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400" b="0" kern="1200" spc="-70" dirty="0" err="1">
                          <a:solidFill>
                            <a:schemeClr val="bg1"/>
                          </a:solidFill>
                          <a:latin typeface="Calibri" panose="020F0502020204030204" pitchFamily="34" charset="0"/>
                          <a:ea typeface="+mn-ea"/>
                          <a:cs typeface="+mn-cs"/>
                        </a:rPr>
                        <a:t>LicensePlate</a:t>
                      </a:r>
                      <a:endParaRPr lang="en-US" sz="1400" b="0" kern="1200" spc="-70" dirty="0">
                        <a:solidFill>
                          <a:schemeClr val="bg1"/>
                        </a:solidFill>
                        <a:latin typeface="Calibri" panose="020F0502020204030204" pitchFamily="34" charset="0"/>
                        <a:ea typeface="+mn-ea"/>
                        <a:cs typeface="+mn-cs"/>
                      </a:endParaRPr>
                    </a:p>
                  </a:txBody>
                  <a:tcPr marL="32908" marR="3290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lumMod val="85000"/>
                              <a:lumOff val="15000"/>
                            </a:schemeClr>
                          </a:solidFill>
                          <a:latin typeface="+mn-lt"/>
                          <a:ea typeface="+mn-ea"/>
                          <a:cs typeface="+mn-cs"/>
                        </a:rPr>
                        <a:t>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2014-09-10 12:01:00.000</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JNB 7001</a:t>
                      </a:r>
                    </a:p>
                  </a:txBody>
                  <a:tcPr marL="32908" marR="32908" marT="0"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extLst>
                  <a:ext uri="{0D108BD9-81ED-4DB2-BD59-A6C34878D82A}">
                    <a16:rowId xmlns:a16="http://schemas.microsoft.com/office/drawing/2014/main" val="10001"/>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a:solidFill>
                            <a:schemeClr val="tx1">
                              <a:lumMod val="85000"/>
                              <a:lumOff val="15000"/>
                            </a:schemeClr>
                          </a:solidFill>
                          <a:latin typeface="+mn-lt"/>
                          <a:ea typeface="+mn-ea"/>
                          <a:cs typeface="+mn-cs"/>
                        </a:rPr>
                        <a:t>1</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a:solidFill>
                            <a:schemeClr val="tx1">
                              <a:lumMod val="85000"/>
                              <a:lumOff val="15000"/>
                            </a:schemeClr>
                          </a:solidFill>
                          <a:latin typeface="+mn-lt"/>
                          <a:ea typeface="+mn-ea"/>
                          <a:cs typeface="+mn-cs"/>
                        </a:rPr>
                        <a:t>2014-09-10 12:02:00.000</a:t>
                      </a:r>
                    </a:p>
                  </a:txBody>
                  <a:tcPr marL="32908" marR="32908" marT="0" marB="0" anchor="ctr">
                    <a:solidFill>
                      <a:schemeClr val="bg1">
                        <a:lumMod val="95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YXZ 1001</a:t>
                      </a:r>
                    </a:p>
                  </a:txBody>
                  <a:tcPr marL="32908" marR="32908" marT="0" marB="0" anchor="ctr">
                    <a:solidFill>
                      <a:schemeClr val="bg1">
                        <a:lumMod val="95000"/>
                      </a:schemeClr>
                    </a:solidFill>
                  </a:tcPr>
                </a:tc>
                <a:extLst>
                  <a:ext uri="{0D108BD9-81ED-4DB2-BD59-A6C34878D82A}">
                    <a16:rowId xmlns:a16="http://schemas.microsoft.com/office/drawing/2014/main" val="10002"/>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a:solidFill>
                            <a:schemeClr val="tx1">
                              <a:lumMod val="85000"/>
                              <a:lumOff val="15000"/>
                            </a:schemeClr>
                          </a:solidFill>
                          <a:latin typeface="+mn-lt"/>
                          <a:ea typeface="+mn-ea"/>
                          <a:cs typeface="+mn-cs"/>
                        </a:rPr>
                        <a:t>3</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2014-09-10 12:02:00.000</a:t>
                      </a:r>
                    </a:p>
                  </a:txBody>
                  <a:tcPr marL="32908" marR="32908" marT="0" marB="0" anchor="ctr">
                    <a:solidFill>
                      <a:schemeClr val="tx2">
                        <a:lumMod val="20000"/>
                        <a:lumOff val="80000"/>
                      </a:schemeClr>
                    </a:solidFill>
                  </a:tcPr>
                </a:tc>
                <a:tc>
                  <a:txBody>
                    <a:bodyPr/>
                    <a:lstStyle/>
                    <a:p>
                      <a:pPr marL="0" marR="0" indent="0" algn="l" defTabSz="914363" rtl="0" eaLnBrk="1" latinLnBrk="0" hangingPunct="1">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ABC 1004</a:t>
                      </a:r>
                    </a:p>
                  </a:txBody>
                  <a:tcPr marL="32908" marR="32908" marT="0" marB="0" anchor="ctr">
                    <a:solidFill>
                      <a:schemeClr val="tx2">
                        <a:lumMod val="20000"/>
                        <a:lumOff val="80000"/>
                      </a:schemeClr>
                    </a:solidFill>
                  </a:tcPr>
                </a:tc>
                <a:extLst>
                  <a:ext uri="{0D108BD9-81ED-4DB2-BD59-A6C34878D82A}">
                    <a16:rowId xmlns:a16="http://schemas.microsoft.com/office/drawing/2014/main" val="10003"/>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tx1">
                              <a:lumMod val="85000"/>
                              <a:lumOff val="15000"/>
                            </a:schemeClr>
                          </a:solidFill>
                          <a:latin typeface="+mn-lt"/>
                          <a:ea typeface="+mn-ea"/>
                          <a:cs typeface="+mn-cs"/>
                        </a:rPr>
                        <a:t>1</a:t>
                      </a:r>
                      <a:endParaRPr lang="en-US" sz="1200" b="0" kern="1200" spc="-70" dirty="0">
                        <a:solidFill>
                          <a:schemeClr val="tx1">
                            <a:lumMod val="85000"/>
                            <a:lumOff val="15000"/>
                          </a:schemeClr>
                        </a:solidFill>
                        <a:latin typeface="+mn-lt"/>
                        <a:ea typeface="+mn-ea"/>
                        <a:cs typeface="+mn-cs"/>
                      </a:endParaRPr>
                    </a:p>
                  </a:txBody>
                  <a:tcPr marL="32908" marR="32908" marT="0" marB="0" anchor="ctr">
                    <a:solidFill>
                      <a:schemeClr val="bg1">
                        <a:lumMod val="95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lumMod val="85000"/>
                              <a:lumOff val="15000"/>
                            </a:schemeClr>
                          </a:solidFill>
                          <a:latin typeface="+mn-lt"/>
                          <a:ea typeface="+mn-ea"/>
                          <a:cs typeface="+mn-cs"/>
                        </a:rPr>
                        <a:t>2009-06-25</a:t>
                      </a:r>
                      <a:r>
                        <a:rPr lang="en-US" sz="1200" kern="1200" spc="-70" baseline="0" dirty="0" smtClean="0">
                          <a:solidFill>
                            <a:schemeClr val="tx1">
                              <a:lumMod val="85000"/>
                              <a:lumOff val="15000"/>
                            </a:schemeClr>
                          </a:solidFill>
                          <a:latin typeface="+mn-lt"/>
                          <a:ea typeface="+mn-ea"/>
                          <a:cs typeface="+mn-cs"/>
                        </a:rPr>
                        <a:t> </a:t>
                      </a:r>
                      <a:r>
                        <a:rPr lang="en-US" sz="1200" kern="1200" spc="-70" dirty="0" smtClean="0">
                          <a:solidFill>
                            <a:schemeClr val="tx1">
                              <a:lumMod val="85000"/>
                              <a:lumOff val="15000"/>
                            </a:schemeClr>
                          </a:solidFill>
                          <a:latin typeface="+mn-lt"/>
                          <a:ea typeface="+mn-ea"/>
                          <a:cs typeface="+mn-cs"/>
                        </a:rPr>
                        <a:t>12:03:00.000</a:t>
                      </a:r>
                      <a:endParaRPr lang="en-US" sz="1200" kern="1200" spc="-70" dirty="0">
                        <a:solidFill>
                          <a:schemeClr val="tx1">
                            <a:lumMod val="85000"/>
                            <a:lumOff val="15000"/>
                          </a:schemeClr>
                        </a:solidFill>
                        <a:latin typeface="+mn-lt"/>
                        <a:ea typeface="+mn-ea"/>
                        <a:cs typeface="+mn-cs"/>
                      </a:endParaRPr>
                    </a:p>
                  </a:txBody>
                  <a:tcPr marL="68570" marR="68570" marT="0" marB="0" anchor="b">
                    <a:solidFill>
                      <a:schemeClr val="bg1">
                        <a:lumMod val="95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100" kern="1200" spc="-70" dirty="0">
                          <a:solidFill>
                            <a:schemeClr val="tx1">
                              <a:lumMod val="85000"/>
                              <a:lumOff val="15000"/>
                            </a:schemeClr>
                          </a:solidFill>
                          <a:latin typeface="+mn-lt"/>
                          <a:ea typeface="+mn-ea"/>
                          <a:cs typeface="+mn-cs"/>
                        </a:rPr>
                        <a:t>JNB 7001</a:t>
                      </a:r>
                    </a:p>
                  </a:txBody>
                  <a:tcPr marL="68570" marR="68570" marT="0" marB="0" anchor="b">
                    <a:solidFill>
                      <a:schemeClr val="bg1">
                        <a:lumMod val="95000"/>
                      </a:schemeClr>
                    </a:solidFill>
                  </a:tcPr>
                </a:tc>
                <a:extLst>
                  <a:ext uri="{0D108BD9-81ED-4DB2-BD59-A6C34878D82A}">
                    <a16:rowId xmlns:a16="http://schemas.microsoft.com/office/drawing/2014/main" val="10004"/>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tx1">
                              <a:lumMod val="85000"/>
                              <a:lumOff val="15000"/>
                            </a:schemeClr>
                          </a:solidFill>
                          <a:latin typeface="+mn-lt"/>
                          <a:ea typeface="+mn-ea"/>
                          <a:cs typeface="+mn-cs"/>
                        </a:rPr>
                        <a:t>1</a:t>
                      </a:r>
                      <a:endParaRPr lang="en-US" sz="1200" b="0" kern="1200" spc="-70" dirty="0">
                        <a:solidFill>
                          <a:schemeClr val="tx1">
                            <a:lumMod val="85000"/>
                            <a:lumOff val="15000"/>
                          </a:schemeClr>
                        </a:solidFill>
                        <a:latin typeface="+mn-lt"/>
                        <a:ea typeface="+mn-ea"/>
                        <a:cs typeface="+mn-cs"/>
                      </a:endParaRPr>
                    </a:p>
                  </a:txBody>
                  <a:tcPr marL="32908" marR="32908" marT="0" marB="0" anchor="ctr">
                    <a:solidFill>
                      <a:schemeClr val="tx2">
                        <a:lumMod val="20000"/>
                        <a:lumOff val="80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lumMod val="85000"/>
                              <a:lumOff val="15000"/>
                            </a:schemeClr>
                          </a:solidFill>
                          <a:latin typeface="+mn-lt"/>
                          <a:ea typeface="+mn-ea"/>
                          <a:cs typeface="+mn-cs"/>
                        </a:rPr>
                        <a:t>2009-06-2512:03:00.000</a:t>
                      </a:r>
                      <a:endParaRPr lang="en-US" sz="1200" kern="1200" spc="-70" dirty="0">
                        <a:solidFill>
                          <a:schemeClr val="tx1">
                            <a:lumMod val="85000"/>
                            <a:lumOff val="15000"/>
                          </a:schemeClr>
                        </a:solidFill>
                        <a:latin typeface="+mn-lt"/>
                        <a:ea typeface="+mn-ea"/>
                        <a:cs typeface="+mn-cs"/>
                      </a:endParaRPr>
                    </a:p>
                  </a:txBody>
                  <a:tcPr marL="68570" marR="68570" marT="0" marB="0" anchor="b">
                    <a:solidFill>
                      <a:schemeClr val="tx2">
                        <a:lumMod val="20000"/>
                        <a:lumOff val="80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YXZ 1001</a:t>
                      </a:r>
                    </a:p>
                  </a:txBody>
                  <a:tcPr marL="68570" marR="68570" marT="0" marB="0" anchor="b">
                    <a:solidFill>
                      <a:schemeClr val="tx2">
                        <a:lumMod val="20000"/>
                        <a:lumOff val="80000"/>
                      </a:schemeClr>
                    </a:solidFill>
                  </a:tcPr>
                </a:tc>
                <a:extLst>
                  <a:ext uri="{0D108BD9-81ED-4DB2-BD59-A6C34878D82A}">
                    <a16:rowId xmlns:a16="http://schemas.microsoft.com/office/drawing/2014/main" val="10005"/>
                  </a:ext>
                </a:extLst>
              </a:tr>
              <a:tr h="289134">
                <a:tc>
                  <a:txBody>
                    <a:bodyPr/>
                    <a:lstStyle/>
                    <a:p>
                      <a:pPr marL="0" marR="0" indent="0" algn="ctr" defTabSz="914363" rtl="0" eaLnBrk="1" latinLnBrk="0" hangingPunct="1">
                        <a:spcBef>
                          <a:spcPts val="0"/>
                        </a:spcBef>
                        <a:spcAft>
                          <a:spcPts val="1200"/>
                        </a:spcAft>
                        <a:buFont typeface="Arial" panose="020B0604020202020204" pitchFamily="34" charset="0"/>
                        <a:buNone/>
                      </a:pPr>
                      <a:r>
                        <a:rPr lang="en-US" sz="1200" b="0" kern="1200" spc="-70" dirty="0" smtClean="0">
                          <a:solidFill>
                            <a:schemeClr val="tx1">
                              <a:lumMod val="85000"/>
                              <a:lumOff val="15000"/>
                            </a:schemeClr>
                          </a:solidFill>
                          <a:latin typeface="+mn-lt"/>
                          <a:ea typeface="+mn-ea"/>
                          <a:cs typeface="+mn-cs"/>
                        </a:rPr>
                        <a:t>3</a:t>
                      </a:r>
                      <a:endParaRPr lang="en-US" sz="1200" b="0" kern="1200" spc="-70" dirty="0">
                        <a:solidFill>
                          <a:schemeClr val="tx1">
                            <a:lumMod val="85000"/>
                            <a:lumOff val="15000"/>
                          </a:schemeClr>
                        </a:solidFill>
                        <a:latin typeface="+mn-lt"/>
                        <a:ea typeface="+mn-ea"/>
                        <a:cs typeface="+mn-cs"/>
                      </a:endParaRPr>
                    </a:p>
                  </a:txBody>
                  <a:tcPr marL="32908" marR="32908" marT="0" marB="0" anchor="ctr">
                    <a:solidFill>
                      <a:schemeClr val="bg1">
                        <a:lumMod val="95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smtClean="0">
                          <a:solidFill>
                            <a:schemeClr val="tx1">
                              <a:lumMod val="85000"/>
                              <a:lumOff val="15000"/>
                            </a:schemeClr>
                          </a:solidFill>
                          <a:latin typeface="+mn-lt"/>
                          <a:ea typeface="+mn-ea"/>
                          <a:cs typeface="+mn-cs"/>
                        </a:rPr>
                        <a:t>2009-06-25</a:t>
                      </a:r>
                      <a:r>
                        <a:rPr lang="en-US" sz="1200" kern="1200" spc="-70" baseline="0" dirty="0" smtClean="0">
                          <a:solidFill>
                            <a:schemeClr val="tx1">
                              <a:lumMod val="85000"/>
                              <a:lumOff val="15000"/>
                            </a:schemeClr>
                          </a:solidFill>
                          <a:latin typeface="+mn-lt"/>
                          <a:ea typeface="+mn-ea"/>
                          <a:cs typeface="+mn-cs"/>
                        </a:rPr>
                        <a:t> </a:t>
                      </a:r>
                      <a:r>
                        <a:rPr lang="en-US" sz="1200" kern="1200" spc="-70" dirty="0" smtClean="0">
                          <a:solidFill>
                            <a:schemeClr val="tx1">
                              <a:lumMod val="85000"/>
                              <a:lumOff val="15000"/>
                            </a:schemeClr>
                          </a:solidFill>
                          <a:latin typeface="+mn-lt"/>
                          <a:ea typeface="+mn-ea"/>
                          <a:cs typeface="+mn-cs"/>
                        </a:rPr>
                        <a:t>12:04:00.000</a:t>
                      </a:r>
                      <a:endParaRPr lang="en-US" sz="1200" kern="1200" spc="-70" dirty="0">
                        <a:solidFill>
                          <a:schemeClr val="tx1">
                            <a:lumMod val="85000"/>
                            <a:lumOff val="15000"/>
                          </a:schemeClr>
                        </a:solidFill>
                        <a:latin typeface="+mn-lt"/>
                        <a:ea typeface="+mn-ea"/>
                        <a:cs typeface="+mn-cs"/>
                      </a:endParaRPr>
                    </a:p>
                  </a:txBody>
                  <a:tcPr marL="68570" marR="68570" marT="0" marB="0" anchor="b">
                    <a:solidFill>
                      <a:schemeClr val="bg1">
                        <a:lumMod val="95000"/>
                      </a:schemeClr>
                    </a:solidFill>
                  </a:tcPr>
                </a:tc>
                <a:tc>
                  <a:txBody>
                    <a:bodyPr/>
                    <a:lstStyle/>
                    <a:p>
                      <a:pPr marL="0" marR="0" indent="0" algn="l" defTabSz="914363" rtl="0" eaLnBrk="1" latinLnBrk="0" hangingPunct="1">
                        <a:lnSpc>
                          <a:spcPct val="115000"/>
                        </a:lnSpc>
                        <a:spcBef>
                          <a:spcPts val="0"/>
                        </a:spcBef>
                        <a:spcAft>
                          <a:spcPts val="1200"/>
                        </a:spcAft>
                        <a:buFont typeface="Arial" panose="020B0604020202020204" pitchFamily="34" charset="0"/>
                        <a:buNone/>
                      </a:pPr>
                      <a:r>
                        <a:rPr lang="en-US" sz="1200" kern="1200" spc="-70" dirty="0">
                          <a:solidFill>
                            <a:schemeClr val="tx1">
                              <a:lumMod val="85000"/>
                              <a:lumOff val="15000"/>
                            </a:schemeClr>
                          </a:solidFill>
                          <a:latin typeface="+mn-lt"/>
                          <a:ea typeface="+mn-ea"/>
                          <a:cs typeface="+mn-cs"/>
                        </a:rPr>
                        <a:t>ABC 1004</a:t>
                      </a:r>
                    </a:p>
                  </a:txBody>
                  <a:tcPr marL="68570" marR="68570" marT="0" marB="0" anchor="b">
                    <a:solidFill>
                      <a:schemeClr val="bg1">
                        <a:lumMod val="95000"/>
                      </a:schemeClr>
                    </a:solidFill>
                  </a:tcPr>
                </a:tc>
                <a:extLst>
                  <a:ext uri="{0D108BD9-81ED-4DB2-BD59-A6C34878D82A}">
                    <a16:rowId xmlns:a16="http://schemas.microsoft.com/office/drawing/2014/main" val="10006"/>
                  </a:ext>
                </a:extLst>
              </a:tr>
            </a:tbl>
          </a:graphicData>
        </a:graphic>
      </p:graphicFrame>
      <p:sp>
        <p:nvSpPr>
          <p:cNvPr id="15" name="Down Arrow 14"/>
          <p:cNvSpPr/>
          <p:nvPr/>
        </p:nvSpPr>
        <p:spPr bwMode="auto">
          <a:xfrm>
            <a:off x="4229473" y="4398324"/>
            <a:ext cx="237033" cy="252527"/>
          </a:xfrm>
          <a:prstGeom prst="downArrow">
            <a:avLst/>
          </a:prstGeom>
          <a:solidFill>
            <a:schemeClr val="tx2">
              <a:lumMod val="40000"/>
              <a:lumOff val="60000"/>
            </a:schemeClr>
          </a:solidFill>
          <a:ln>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4241902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Windowing Concepts</a:t>
            </a:r>
            <a:endParaRPr lang="en-US" dirty="0"/>
          </a:p>
        </p:txBody>
      </p:sp>
      <p:sp>
        <p:nvSpPr>
          <p:cNvPr id="5" name="Rectangle 4"/>
          <p:cNvSpPr/>
          <p:nvPr/>
        </p:nvSpPr>
        <p:spPr bwMode="auto">
          <a:xfrm>
            <a:off x="939292"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1</a:t>
            </a:r>
          </a:p>
        </p:txBody>
      </p:sp>
      <p:sp>
        <p:nvSpPr>
          <p:cNvPr id="7" name="Rectangle 6"/>
          <p:cNvSpPr/>
          <p:nvPr/>
        </p:nvSpPr>
        <p:spPr bwMode="auto">
          <a:xfrm>
            <a:off x="126140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5</a:t>
            </a:r>
          </a:p>
        </p:txBody>
      </p:sp>
      <p:sp>
        <p:nvSpPr>
          <p:cNvPr id="8" name="Rectangle 7"/>
          <p:cNvSpPr/>
          <p:nvPr/>
        </p:nvSpPr>
        <p:spPr bwMode="auto">
          <a:xfrm>
            <a:off x="1829163"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sp>
        <p:nvSpPr>
          <p:cNvPr id="10" name="Rectangle 9"/>
          <p:cNvSpPr/>
          <p:nvPr/>
        </p:nvSpPr>
        <p:spPr bwMode="auto">
          <a:xfrm>
            <a:off x="243450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2</a:t>
            </a:r>
          </a:p>
        </p:txBody>
      </p:sp>
      <p:sp>
        <p:nvSpPr>
          <p:cNvPr id="11" name="Rectangle 10"/>
          <p:cNvSpPr/>
          <p:nvPr/>
        </p:nvSpPr>
        <p:spPr bwMode="auto">
          <a:xfrm>
            <a:off x="2140180"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2" name="Rectangle 11"/>
          <p:cNvSpPr/>
          <p:nvPr/>
        </p:nvSpPr>
        <p:spPr bwMode="auto">
          <a:xfrm>
            <a:off x="3813211"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8</a:t>
            </a:r>
          </a:p>
        </p:txBody>
      </p:sp>
      <p:sp>
        <p:nvSpPr>
          <p:cNvPr id="13" name="Rectangle 12"/>
          <p:cNvSpPr/>
          <p:nvPr/>
        </p:nvSpPr>
        <p:spPr bwMode="auto">
          <a:xfrm>
            <a:off x="4120059" y="37025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6</a:t>
            </a:r>
          </a:p>
        </p:txBody>
      </p:sp>
      <p:sp>
        <p:nvSpPr>
          <p:cNvPr id="14" name="Rectangle 13"/>
          <p:cNvSpPr/>
          <p:nvPr/>
        </p:nvSpPr>
        <p:spPr bwMode="auto">
          <a:xfrm>
            <a:off x="4844410" y="37106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4</a:t>
            </a:r>
          </a:p>
        </p:txBody>
      </p:sp>
      <p:cxnSp>
        <p:nvCxnSpPr>
          <p:cNvPr id="36" name="Straight Arrow Connector 35"/>
          <p:cNvCxnSpPr>
            <a:stCxn id="15" idx="6"/>
          </p:cNvCxnSpPr>
          <p:nvPr/>
        </p:nvCxnSpPr>
        <p:spPr>
          <a:xfrm>
            <a:off x="862351" y="4106218"/>
            <a:ext cx="4840006"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1787" y="4290310"/>
            <a:ext cx="990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t1</a:t>
            </a:r>
          </a:p>
        </p:txBody>
      </p:sp>
      <p:sp>
        <p:nvSpPr>
          <p:cNvPr id="40" name="TextBox 39"/>
          <p:cNvSpPr txBox="1"/>
          <p:nvPr/>
        </p:nvSpPr>
        <p:spPr>
          <a:xfrm>
            <a:off x="1693196" y="4290310"/>
            <a:ext cx="128297"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t2</a:t>
            </a:r>
          </a:p>
        </p:txBody>
      </p:sp>
      <p:sp>
        <p:nvSpPr>
          <p:cNvPr id="44" name="TextBox 43"/>
          <p:cNvSpPr txBox="1"/>
          <p:nvPr/>
        </p:nvSpPr>
        <p:spPr>
          <a:xfrm>
            <a:off x="4535935" y="4290310"/>
            <a:ext cx="128297"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t5</a:t>
            </a:r>
          </a:p>
        </p:txBody>
      </p:sp>
      <p:sp>
        <p:nvSpPr>
          <p:cNvPr id="45" name="TextBox 44"/>
          <p:cNvSpPr txBox="1"/>
          <p:nvPr/>
        </p:nvSpPr>
        <p:spPr>
          <a:xfrm>
            <a:off x="5276987" y="4290310"/>
            <a:ext cx="128297"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t6</a:t>
            </a:r>
          </a:p>
        </p:txBody>
      </p:sp>
      <p:sp>
        <p:nvSpPr>
          <p:cNvPr id="47" name="TextBox 46"/>
          <p:cNvSpPr txBox="1"/>
          <p:nvPr/>
        </p:nvSpPr>
        <p:spPr>
          <a:xfrm>
            <a:off x="2647724" y="4290310"/>
            <a:ext cx="128297"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t3</a:t>
            </a:r>
          </a:p>
        </p:txBody>
      </p:sp>
      <p:sp>
        <p:nvSpPr>
          <p:cNvPr id="48" name="TextBox 47"/>
          <p:cNvSpPr txBox="1"/>
          <p:nvPr/>
        </p:nvSpPr>
        <p:spPr>
          <a:xfrm>
            <a:off x="3591829" y="4290310"/>
            <a:ext cx="128297"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t4</a:t>
            </a:r>
          </a:p>
        </p:txBody>
      </p:sp>
      <p:sp>
        <p:nvSpPr>
          <p:cNvPr id="49" name="TextBox 48"/>
          <p:cNvSpPr txBox="1"/>
          <p:nvPr/>
        </p:nvSpPr>
        <p:spPr>
          <a:xfrm>
            <a:off x="5761288" y="3956353"/>
            <a:ext cx="383884" cy="24622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Time</a:t>
            </a:r>
          </a:p>
        </p:txBody>
      </p:sp>
      <p:sp>
        <p:nvSpPr>
          <p:cNvPr id="50" name="TextBox 49"/>
          <p:cNvSpPr txBox="1"/>
          <p:nvPr/>
        </p:nvSpPr>
        <p:spPr>
          <a:xfrm>
            <a:off x="604029" y="1541301"/>
            <a:ext cx="6222979" cy="1206905"/>
          </a:xfrm>
          <a:prstGeom prst="rect">
            <a:avLst/>
          </a:prstGeom>
          <a:noFill/>
        </p:spPr>
        <p:txBody>
          <a:bodyPr wrap="none" lIns="0" tIns="0" rIns="0" bIns="0" rtlCol="0">
            <a:spAutoFit/>
          </a:bodyPr>
          <a:lstStyle/>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Event arrive at different times i.e. have unique timestamps</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Events arrive at different rates (events/sec). </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In any given period of time there may be 0, 1 or more events</a:t>
            </a:r>
          </a:p>
        </p:txBody>
      </p:sp>
      <p:sp>
        <p:nvSpPr>
          <p:cNvPr id="53" name="TextBox 52"/>
          <p:cNvSpPr txBox="1"/>
          <p:nvPr/>
        </p:nvSpPr>
        <p:spPr>
          <a:xfrm>
            <a:off x="7267626" y="685314"/>
            <a:ext cx="4566780" cy="5893152"/>
          </a:xfrm>
          <a:prstGeom prst="rect">
            <a:avLst/>
          </a:prstGeom>
          <a:noFill/>
        </p:spPr>
        <p:txBody>
          <a:bodyPr wrap="square" lIns="0" tIns="0" rIns="0" bIns="0" rtlCol="0">
            <a:spAutoFit/>
          </a:bodyPr>
          <a:lstStyle>
            <a:defPPr>
              <a:defRPr lang="en-US"/>
            </a:defPPr>
            <a:lvl1pPr>
              <a:spcAft>
                <a:spcPts val="1224"/>
              </a:spcAft>
              <a:defRPr sz="2000" b="1">
                <a:gradFill>
                  <a:gsLst>
                    <a:gs pos="2917">
                      <a:schemeClr val="tx2"/>
                    </a:gs>
                    <a:gs pos="100000">
                      <a:schemeClr val="tx2"/>
                    </a:gs>
                  </a:gsLst>
                  <a:lin ang="5400000" scaled="0"/>
                </a:gradFill>
                <a:latin typeface="Segoe UI Light" panose="020B0502040204020203" pitchFamily="34" charset="0"/>
                <a:ea typeface="ＭＳ Ｐゴシック" charset="0"/>
                <a:cs typeface="+mn-cs"/>
              </a:defRPr>
            </a:lvl1p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Windowing is a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core requirement </a:t>
            </a: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for streaming analytic applications</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Common requirement to perform some set-based operation (count, aggregation </a:t>
            </a:r>
            <a:r>
              <a:rPr kumimoji="0" lang="en-US" sz="1961" b="0" i="0" u="none" strike="noStrike" kern="1200" cap="none" spc="0" normalizeH="0" baseline="0" noProof="0" dirty="0" err="1">
                <a:ln>
                  <a:noFill/>
                </a:ln>
                <a:solidFill>
                  <a:srgbClr val="505050"/>
                </a:solidFill>
                <a:effectLst/>
                <a:uLnTx/>
                <a:uFillTx/>
                <a:latin typeface="Segoe UI Light" panose="020B0502040204020203" pitchFamily="34" charset="0"/>
                <a:cs typeface="+mn-cs"/>
              </a:rPr>
              <a:t>etc</a:t>
            </a: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 over events that arrive within a specified period of time</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Azure Stream Analytics supports three types of windows: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Hopping, Sliding </a:t>
            </a: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and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Tumbling </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Every window operation outputs events at the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end of the window</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The output of the window will be single event based on the aggregate function used. The event will have the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time stamp of the window</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All windows have a </a:t>
            </a:r>
            <a:r>
              <a:rPr kumimoji="0" lang="en-US" sz="1961" b="1" i="0" u="none" strike="noStrike" kern="1200" cap="none" spc="0" normalizeH="0" baseline="0" noProof="0" dirty="0">
                <a:ln>
                  <a:noFill/>
                </a:ln>
                <a:solidFill>
                  <a:srgbClr val="505050"/>
                </a:solidFill>
                <a:effectLst/>
                <a:uLnTx/>
                <a:uFillTx/>
                <a:latin typeface="Segoe UI Light" panose="020B0502040204020203" pitchFamily="34" charset="0"/>
                <a:cs typeface="+mn-cs"/>
              </a:rPr>
              <a:t>fixed length </a:t>
            </a:r>
          </a:p>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505050"/>
                </a:solidFill>
                <a:effectLst/>
                <a:uLnTx/>
                <a:uFillTx/>
                <a:latin typeface="Segoe UI Light" panose="020B0502040204020203" pitchFamily="34" charset="0"/>
                <a:cs typeface="+mn-cs"/>
              </a:rPr>
              <a:t>All windows should be used in a GROUP BY clause</a:t>
            </a:r>
          </a:p>
        </p:txBody>
      </p:sp>
      <p:cxnSp>
        <p:nvCxnSpPr>
          <p:cNvPr id="58" name="Straight Connector 57"/>
          <p:cNvCxnSpPr/>
          <p:nvPr/>
        </p:nvCxnSpPr>
        <p:spPr>
          <a:xfrm rot="5400000">
            <a:off x="310145" y="3556784"/>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24398" y="3594879"/>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00558" y="3604402"/>
            <a:ext cx="986150"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388705" y="3131102"/>
            <a:ext cx="65915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Window 1</a:t>
            </a:r>
          </a:p>
        </p:txBody>
      </p:sp>
      <p:sp>
        <p:nvSpPr>
          <p:cNvPr id="62" name="TextBox 61"/>
          <p:cNvSpPr txBox="1"/>
          <p:nvPr/>
        </p:nvSpPr>
        <p:spPr>
          <a:xfrm>
            <a:off x="3262873" y="3131103"/>
            <a:ext cx="684479"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Window 2</a:t>
            </a:r>
          </a:p>
        </p:txBody>
      </p:sp>
      <p:sp>
        <p:nvSpPr>
          <p:cNvPr id="63" name="TextBox 62"/>
          <p:cNvSpPr txBox="1"/>
          <p:nvPr/>
        </p:nvSpPr>
        <p:spPr>
          <a:xfrm>
            <a:off x="5196785" y="3131103"/>
            <a:ext cx="684479" cy="2154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Window 3</a:t>
            </a:r>
          </a:p>
        </p:txBody>
      </p:sp>
      <p:cxnSp>
        <p:nvCxnSpPr>
          <p:cNvPr id="64" name="Straight Connector 63"/>
          <p:cNvCxnSpPr/>
          <p:nvPr/>
        </p:nvCxnSpPr>
        <p:spPr>
          <a:xfrm flipH="1">
            <a:off x="212576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040666" y="3237653"/>
            <a:ext cx="535089" cy="2312"/>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982843"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754325"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30485" y="3236822"/>
            <a:ext cx="564306" cy="397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14874" y="4613909"/>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091034" y="4604385"/>
            <a:ext cx="986150"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5645" y="4717902"/>
            <a:ext cx="131688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Aggregate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Function (Sum)</a:t>
            </a:r>
          </a:p>
        </p:txBody>
      </p:sp>
      <p:sp>
        <p:nvSpPr>
          <p:cNvPr id="85" name="Rectangle 84"/>
          <p:cNvSpPr/>
          <p:nvPr/>
        </p:nvSpPr>
        <p:spPr bwMode="auto">
          <a:xfrm>
            <a:off x="2522239" y="5277616"/>
            <a:ext cx="390469"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18</a:t>
            </a:r>
          </a:p>
        </p:txBody>
      </p:sp>
      <p:sp>
        <p:nvSpPr>
          <p:cNvPr id="87" name="Rectangle 86"/>
          <p:cNvSpPr/>
          <p:nvPr/>
        </p:nvSpPr>
        <p:spPr bwMode="auto">
          <a:xfrm>
            <a:off x="4381574" y="5277616"/>
            <a:ext cx="388362" cy="284185"/>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14</a:t>
            </a:r>
          </a:p>
        </p:txBody>
      </p:sp>
      <p:cxnSp>
        <p:nvCxnSpPr>
          <p:cNvPr id="92" name="Straight Connector 91"/>
          <p:cNvCxnSpPr/>
          <p:nvPr/>
        </p:nvCxnSpPr>
        <p:spPr>
          <a:xfrm flipV="1">
            <a:off x="849596" y="3232892"/>
            <a:ext cx="469740" cy="1183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8926" y="5320159"/>
            <a:ext cx="949432" cy="21542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Output Events</a:t>
            </a:r>
          </a:p>
        </p:txBody>
      </p:sp>
      <p:sp>
        <p:nvSpPr>
          <p:cNvPr id="15" name="Oval 14"/>
          <p:cNvSpPr/>
          <p:nvPr/>
        </p:nvSpPr>
        <p:spPr bwMode="auto">
          <a:xfrm>
            <a:off x="744090"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0" name="Oval 19"/>
          <p:cNvSpPr/>
          <p:nvPr/>
        </p:nvSpPr>
        <p:spPr bwMode="auto">
          <a:xfrm>
            <a:off x="265568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2" name="Oval 21"/>
          <p:cNvSpPr/>
          <p:nvPr/>
        </p:nvSpPr>
        <p:spPr bwMode="auto">
          <a:xfrm>
            <a:off x="170089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5" name="Oval 24"/>
          <p:cNvSpPr/>
          <p:nvPr/>
        </p:nvSpPr>
        <p:spPr bwMode="auto">
          <a:xfrm>
            <a:off x="5317083"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6" name="Oval 25"/>
          <p:cNvSpPr/>
          <p:nvPr/>
        </p:nvSpPr>
        <p:spPr bwMode="auto">
          <a:xfrm>
            <a:off x="4535934"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
        <p:nvSpPr>
          <p:cNvPr id="28" name="Oval 27"/>
          <p:cNvSpPr/>
          <p:nvPr/>
        </p:nvSpPr>
        <p:spPr bwMode="auto">
          <a:xfrm>
            <a:off x="3579132" y="4049859"/>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17096301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Azure Event Hubs</a:t>
            </a:r>
            <a:endParaRPr lang="en-US" sz="2800" dirty="0"/>
          </a:p>
        </p:txBody>
      </p:sp>
      <p:sp>
        <p:nvSpPr>
          <p:cNvPr id="7" name="TextBox 6"/>
          <p:cNvSpPr txBox="1"/>
          <p:nvPr/>
        </p:nvSpPr>
        <p:spPr>
          <a:xfrm>
            <a:off x="281354" y="1072663"/>
            <a:ext cx="8681351" cy="2308324"/>
          </a:xfrm>
          <a:prstGeom prst="rect">
            <a:avLst/>
          </a:prstGeom>
          <a:noFill/>
        </p:spPr>
        <p:txBody>
          <a:bodyPr wrap="none" rtlCol="0">
            <a:spAutoFit/>
          </a:bodyPr>
          <a:lstStyle/>
          <a:p>
            <a:pPr marL="285750" indent="-285750">
              <a:buFont typeface="Arial" panose="020B0604020202020204" pitchFamily="34" charset="0"/>
              <a:buChar char="•"/>
            </a:pPr>
            <a:r>
              <a:rPr lang="zh-TW" altLang="en-US" sz="3600" dirty="0" smtClean="0">
                <a:solidFill>
                  <a:schemeClr val="bg1"/>
                </a:solidFill>
              </a:rPr>
              <a:t>做為訊息傳遞到雲端平台的佇列服務</a:t>
            </a:r>
            <a:endParaRPr lang="en-US" altLang="zh-TW" sz="3600" dirty="0" smtClean="0">
              <a:solidFill>
                <a:schemeClr val="bg1"/>
              </a:solidFill>
            </a:endParaRPr>
          </a:p>
          <a:p>
            <a:pPr marL="285750" indent="-285750">
              <a:buFont typeface="Arial" panose="020B0604020202020204" pitchFamily="34" charset="0"/>
              <a:buChar char="•"/>
            </a:pPr>
            <a:r>
              <a:rPr lang="zh-TW" altLang="en-US" sz="3600" dirty="0" smtClean="0">
                <a:solidFill>
                  <a:schemeClr val="bg1"/>
                </a:solidFill>
              </a:rPr>
              <a:t>每秒處理數百萬個事件</a:t>
            </a:r>
            <a:endParaRPr lang="en-US" altLang="zh-TW" sz="3600" dirty="0" smtClean="0">
              <a:solidFill>
                <a:schemeClr val="bg1"/>
              </a:solidFill>
            </a:endParaRPr>
          </a:p>
          <a:p>
            <a:pPr marL="285750" indent="-285750">
              <a:buFont typeface="Arial" panose="020B0604020202020204" pitchFamily="34" charset="0"/>
              <a:buChar char="•"/>
            </a:pPr>
            <a:r>
              <a:rPr lang="zh-TW" altLang="en-US" sz="3600" dirty="0" smtClean="0">
                <a:solidFill>
                  <a:schemeClr val="bg1"/>
                </a:solidFill>
              </a:rPr>
              <a:t>支援 </a:t>
            </a:r>
            <a:r>
              <a:rPr lang="en-US" altLang="zh-TW" sz="3600" dirty="0" smtClean="0">
                <a:solidFill>
                  <a:schemeClr val="bg1"/>
                </a:solidFill>
              </a:rPr>
              <a:t>AMQP </a:t>
            </a:r>
            <a:r>
              <a:rPr lang="zh-TW" altLang="en-US" sz="3600" dirty="0" smtClean="0">
                <a:solidFill>
                  <a:schemeClr val="bg1"/>
                </a:solidFill>
              </a:rPr>
              <a:t>或 </a:t>
            </a:r>
            <a:r>
              <a:rPr lang="en-US" altLang="zh-TW" sz="3600" dirty="0" smtClean="0">
                <a:solidFill>
                  <a:schemeClr val="bg1"/>
                </a:solidFill>
              </a:rPr>
              <a:t>REST (HTTPS) </a:t>
            </a:r>
            <a:r>
              <a:rPr lang="zh-TW" altLang="en-US" sz="3600" dirty="0" smtClean="0">
                <a:solidFill>
                  <a:schemeClr val="bg1"/>
                </a:solidFill>
              </a:rPr>
              <a:t>傳遞資料</a:t>
            </a:r>
            <a:endParaRPr lang="en-US" altLang="zh-TW" sz="3600" dirty="0" smtClean="0">
              <a:solidFill>
                <a:schemeClr val="bg1"/>
              </a:solidFill>
            </a:endParaRPr>
          </a:p>
          <a:p>
            <a:pPr marL="285750" indent="-285750">
              <a:buFont typeface="Arial" panose="020B0604020202020204" pitchFamily="34" charset="0"/>
              <a:buChar char="•"/>
            </a:pPr>
            <a:r>
              <a:rPr lang="zh-TW" altLang="en-US" sz="3600" dirty="0" smtClean="0">
                <a:solidFill>
                  <a:schemeClr val="bg1"/>
                </a:solidFill>
              </a:rPr>
              <a:t>支援多個分割（</a:t>
            </a:r>
            <a:r>
              <a:rPr lang="en-US" altLang="zh-TW" sz="3600" dirty="0" smtClean="0">
                <a:solidFill>
                  <a:schemeClr val="bg1"/>
                </a:solidFill>
              </a:rPr>
              <a:t>partition</a:t>
            </a:r>
            <a:r>
              <a:rPr lang="zh-TW" altLang="en-US" sz="3600" dirty="0" smtClean="0">
                <a:solidFill>
                  <a:schemeClr val="bg1"/>
                </a:solidFill>
              </a:rPr>
              <a:t>）增加平行處理</a:t>
            </a:r>
            <a:endParaRPr lang="zh-TW" altLang="en-US" sz="3600" dirty="0">
              <a:solidFill>
                <a:schemeClr val="bg1"/>
              </a:solidFill>
            </a:endParaRPr>
          </a:p>
        </p:txBody>
      </p:sp>
      <p:pic>
        <p:nvPicPr>
          <p:cNvPr id="8" name="Picture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618431" y="4234608"/>
            <a:ext cx="2160000" cy="2160000"/>
          </a:xfrm>
          <a:prstGeom prst="rect">
            <a:avLst/>
          </a:prstGeom>
        </p:spPr>
      </p:pic>
      <p:pic>
        <p:nvPicPr>
          <p:cNvPr id="20484" name="Picture 4"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34" y="3675044"/>
            <a:ext cx="57150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294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71429" y="3785550"/>
            <a:ext cx="1909652"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Tumbling Window</a:t>
            </a:r>
            <a:endParaRPr lang="en-US" dirty="0"/>
          </a:p>
        </p:txBody>
      </p:sp>
      <p:sp>
        <p:nvSpPr>
          <p:cNvPr id="3" name="Rectangle 2"/>
          <p:cNvSpPr/>
          <p:nvPr/>
        </p:nvSpPr>
        <p:spPr bwMode="auto">
          <a:xfrm>
            <a:off x="607502"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929613"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564038"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2074140"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808390"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529040"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788269" y="282268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10" name="Rectangle 9"/>
          <p:cNvSpPr/>
          <p:nvPr/>
        </p:nvSpPr>
        <p:spPr bwMode="auto">
          <a:xfrm>
            <a:off x="4512620" y="282136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cxnSp>
        <p:nvCxnSpPr>
          <p:cNvPr id="17" name="Straight Arrow Connector 16"/>
          <p:cNvCxnSpPr>
            <a:stCxn id="11" idx="6"/>
          </p:cNvCxnSpPr>
          <p:nvPr/>
        </p:nvCxnSpPr>
        <p:spPr>
          <a:xfrm flipV="1">
            <a:off x="530562" y="3429919"/>
            <a:ext cx="5844750" cy="138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3509" y="3122083"/>
            <a:ext cx="7437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19" name="TextBox 18"/>
          <p:cNvSpPr txBox="1"/>
          <p:nvPr/>
        </p:nvSpPr>
        <p:spPr>
          <a:xfrm>
            <a:off x="1342359"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10</a:t>
            </a:r>
          </a:p>
        </p:txBody>
      </p:sp>
      <p:sp>
        <p:nvSpPr>
          <p:cNvPr id="20" name="TextBox 19"/>
          <p:cNvSpPr txBox="1"/>
          <p:nvPr/>
        </p:nvSpPr>
        <p:spPr>
          <a:xfrm>
            <a:off x="4185098"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40</a:t>
            </a:r>
          </a:p>
        </p:txBody>
      </p:sp>
      <p:sp>
        <p:nvSpPr>
          <p:cNvPr id="22" name="TextBox 21"/>
          <p:cNvSpPr txBox="1"/>
          <p:nvPr/>
        </p:nvSpPr>
        <p:spPr>
          <a:xfrm>
            <a:off x="2296887"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20</a:t>
            </a:r>
          </a:p>
        </p:txBody>
      </p:sp>
      <p:sp>
        <p:nvSpPr>
          <p:cNvPr id="23" name="TextBox 22"/>
          <p:cNvSpPr txBox="1"/>
          <p:nvPr/>
        </p:nvSpPr>
        <p:spPr>
          <a:xfrm>
            <a:off x="3240992"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30</a:t>
            </a:r>
          </a:p>
        </p:txBody>
      </p:sp>
      <p:sp>
        <p:nvSpPr>
          <p:cNvPr id="24" name="TextBox 23"/>
          <p:cNvSpPr txBox="1"/>
          <p:nvPr/>
        </p:nvSpPr>
        <p:spPr>
          <a:xfrm>
            <a:off x="6316204" y="3188027"/>
            <a:ext cx="4934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70" normalizeH="0" baseline="0" noProof="0" dirty="0">
                <a:ln>
                  <a:noFill/>
                </a:ln>
                <a:solidFill>
                  <a:srgbClr val="505050"/>
                </a:solidFill>
                <a:effectLst/>
                <a:uLnTx/>
                <a:uFillTx/>
                <a:latin typeface="Segoe UI"/>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70" normalizeH="0" baseline="0" noProof="0" dirty="0">
                <a:ln>
                  <a:noFill/>
                </a:ln>
                <a:solidFill>
                  <a:srgbClr val="505050"/>
                </a:solidFill>
                <a:effectLst/>
                <a:uLnTx/>
                <a:uFillTx/>
                <a:latin typeface="Segoe UI"/>
                <a:ea typeface="+mn-ea"/>
                <a:cs typeface="+mn-cs"/>
              </a:rPr>
              <a:t> (</a:t>
            </a:r>
            <a:r>
              <a:rPr kumimoji="0" lang="en-US" sz="1600" b="0" i="0" u="none" strike="noStrike" kern="1200" cap="none" spc="-70" normalizeH="0" baseline="0" noProof="0" dirty="0" err="1">
                <a:ln>
                  <a:noFill/>
                </a:ln>
                <a:solidFill>
                  <a:srgbClr val="505050"/>
                </a:solidFill>
                <a:effectLst/>
                <a:uLnTx/>
                <a:uFillTx/>
                <a:latin typeface="Segoe UI"/>
                <a:ea typeface="+mn-ea"/>
                <a:cs typeface="+mn-cs"/>
              </a:rPr>
              <a:t>secs</a:t>
            </a:r>
            <a:r>
              <a:rPr kumimoji="0" lang="en-US" sz="1600" b="0" i="0" u="none" strike="noStrike" kern="1200" cap="none" spc="-70" normalizeH="0" baseline="0" noProof="0" dirty="0">
                <a:ln>
                  <a:noFill/>
                </a:ln>
                <a:solidFill>
                  <a:srgbClr val="505050"/>
                </a:solidFill>
                <a:effectLst/>
                <a:uLnTx/>
                <a:uFillTx/>
                <a:latin typeface="Segoe UI"/>
                <a:ea typeface="+mn-ea"/>
                <a:cs typeface="+mn-cs"/>
              </a:rPr>
              <a:t>)</a:t>
            </a:r>
          </a:p>
        </p:txBody>
      </p:sp>
      <p:cxnSp>
        <p:nvCxnSpPr>
          <p:cNvPr id="25" name="Straight Connector 24"/>
          <p:cNvCxnSpPr/>
          <p:nvPr/>
        </p:nvCxnSpPr>
        <p:spPr>
          <a:xfrm>
            <a:off x="471430" y="3439307"/>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58632" y="3429918"/>
            <a:ext cx="4617" cy="755626"/>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774158" y="38978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1</a:t>
            </a:r>
          </a:p>
        </p:txBody>
      </p:sp>
      <p:sp>
        <p:nvSpPr>
          <p:cNvPr id="41" name="Rectangle 40"/>
          <p:cNvSpPr/>
          <p:nvPr/>
        </p:nvSpPr>
        <p:spPr bwMode="auto">
          <a:xfrm>
            <a:off x="1067697" y="38978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5</a:t>
            </a:r>
          </a:p>
        </p:txBody>
      </p:sp>
      <p:sp>
        <p:nvSpPr>
          <p:cNvPr id="42" name="Rectangle 41"/>
          <p:cNvSpPr/>
          <p:nvPr/>
        </p:nvSpPr>
        <p:spPr bwMode="auto">
          <a:xfrm>
            <a:off x="1349748" y="38978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4</a:t>
            </a:r>
          </a:p>
        </p:txBody>
      </p:sp>
      <p:sp>
        <p:nvSpPr>
          <p:cNvPr id="43" name="Rectangle 42"/>
          <p:cNvSpPr/>
          <p:nvPr/>
        </p:nvSpPr>
        <p:spPr bwMode="auto">
          <a:xfrm>
            <a:off x="1926517" y="38978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2</a:t>
            </a:r>
          </a:p>
        </p:txBody>
      </p:sp>
      <p:sp>
        <p:nvSpPr>
          <p:cNvPr id="44" name="Rectangle 43"/>
          <p:cNvSpPr/>
          <p:nvPr/>
        </p:nvSpPr>
        <p:spPr bwMode="auto">
          <a:xfrm>
            <a:off x="1632195" y="389787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6</a:t>
            </a:r>
          </a:p>
        </p:txBody>
      </p:sp>
      <p:sp>
        <p:nvSpPr>
          <p:cNvPr id="46" name="Rounded Rectangle 45"/>
          <p:cNvSpPr/>
          <p:nvPr/>
        </p:nvSpPr>
        <p:spPr bwMode="auto">
          <a:xfrm>
            <a:off x="2357237" y="4165989"/>
            <a:ext cx="1884435"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3030050" y="42783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8</a:t>
            </a:r>
          </a:p>
        </p:txBody>
      </p:sp>
      <p:sp>
        <p:nvSpPr>
          <p:cNvPr id="53" name="Rectangle 52"/>
          <p:cNvSpPr/>
          <p:nvPr/>
        </p:nvSpPr>
        <p:spPr bwMode="auto">
          <a:xfrm>
            <a:off x="3336898" y="427831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6</a:t>
            </a:r>
          </a:p>
        </p:txBody>
      </p:sp>
      <p:sp>
        <p:nvSpPr>
          <p:cNvPr id="54" name="TextBox 53"/>
          <p:cNvSpPr txBox="1"/>
          <p:nvPr/>
        </p:nvSpPr>
        <p:spPr>
          <a:xfrm>
            <a:off x="5070797"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50</a:t>
            </a:r>
          </a:p>
        </p:txBody>
      </p:sp>
      <p:sp>
        <p:nvSpPr>
          <p:cNvPr id="55" name="TextBox 54"/>
          <p:cNvSpPr txBox="1"/>
          <p:nvPr/>
        </p:nvSpPr>
        <p:spPr>
          <a:xfrm>
            <a:off x="412299" y="1763908"/>
            <a:ext cx="5523329"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70" normalizeH="0" baseline="0" noProof="0" dirty="0">
                <a:ln>
                  <a:noFill/>
                </a:ln>
                <a:solidFill>
                  <a:srgbClr val="FFFFFF">
                    <a:lumMod val="95000"/>
                  </a:srgbClr>
                </a:solidFill>
                <a:effectLst/>
                <a:uLnTx/>
                <a:uFillTx/>
                <a:latin typeface="Segoe UI"/>
                <a:ea typeface="+mn-ea"/>
                <a:cs typeface="+mn-cs"/>
              </a:rPr>
              <a:t>A 20-second Tumbling Window</a:t>
            </a:r>
          </a:p>
        </p:txBody>
      </p:sp>
      <p:sp>
        <p:nvSpPr>
          <p:cNvPr id="61" name="TextBox 60"/>
          <p:cNvSpPr txBox="1"/>
          <p:nvPr/>
        </p:nvSpPr>
        <p:spPr>
          <a:xfrm>
            <a:off x="5975544" y="3122083"/>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60</a:t>
            </a:r>
          </a:p>
        </p:txBody>
      </p:sp>
      <p:cxnSp>
        <p:nvCxnSpPr>
          <p:cNvPr id="64" name="Straight Connector 63"/>
          <p:cNvCxnSpPr/>
          <p:nvPr/>
        </p:nvCxnSpPr>
        <p:spPr>
          <a:xfrm flipH="1">
            <a:off x="6050878" y="3429918"/>
            <a:ext cx="1019" cy="108490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4768445" y="282136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229261" y="282136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491926" y="282136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71" name="Rounded Rectangle 70"/>
          <p:cNvSpPr/>
          <p:nvPr/>
        </p:nvSpPr>
        <p:spPr bwMode="auto">
          <a:xfrm>
            <a:off x="4249704" y="4552912"/>
            <a:ext cx="1827760"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bwMode="auto">
          <a:xfrm>
            <a:off x="4624615" y="466523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5</a:t>
            </a:r>
          </a:p>
        </p:txBody>
      </p:sp>
      <p:sp>
        <p:nvSpPr>
          <p:cNvPr id="75" name="Rectangle 74"/>
          <p:cNvSpPr/>
          <p:nvPr/>
        </p:nvSpPr>
        <p:spPr bwMode="auto">
          <a:xfrm>
            <a:off x="4880439" y="466523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3</a:t>
            </a:r>
          </a:p>
        </p:txBody>
      </p:sp>
      <p:sp>
        <p:nvSpPr>
          <p:cNvPr id="76" name="Rectangle 75"/>
          <p:cNvSpPr/>
          <p:nvPr/>
        </p:nvSpPr>
        <p:spPr bwMode="auto">
          <a:xfrm>
            <a:off x="5150782" y="466523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6</a:t>
            </a:r>
          </a:p>
        </p:txBody>
      </p:sp>
      <p:sp>
        <p:nvSpPr>
          <p:cNvPr id="77" name="Rectangle 76"/>
          <p:cNvSpPr/>
          <p:nvPr/>
        </p:nvSpPr>
        <p:spPr bwMode="auto">
          <a:xfrm>
            <a:off x="5432495" y="4665239"/>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95000"/>
                  </a:srgbClr>
                </a:solidFill>
                <a:effectLst/>
                <a:uLnTx/>
                <a:uFillTx/>
                <a:latin typeface="Segoe UI"/>
                <a:ea typeface="+mn-ea"/>
                <a:cs typeface="+mn-cs"/>
              </a:rPr>
              <a:t>1</a:t>
            </a:r>
          </a:p>
        </p:txBody>
      </p:sp>
      <p:sp>
        <p:nvSpPr>
          <p:cNvPr id="78" name="TextBox 77"/>
          <p:cNvSpPr txBox="1"/>
          <p:nvPr/>
        </p:nvSpPr>
        <p:spPr>
          <a:xfrm>
            <a:off x="6920747" y="1369963"/>
            <a:ext cx="4957208" cy="11314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Tumbling windows:</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Are non-overlapping </a:t>
            </a:r>
          </a:p>
        </p:txBody>
      </p:sp>
      <p:sp>
        <p:nvSpPr>
          <p:cNvPr id="79" name="Rectangle 78"/>
          <p:cNvSpPr/>
          <p:nvPr/>
        </p:nvSpPr>
        <p:spPr>
          <a:xfrm>
            <a:off x="6920747" y="4212584"/>
            <a:ext cx="4958888" cy="118572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969696">
                    <a:lumMod val="50000"/>
                  </a:srgbClr>
                </a:solidFill>
                <a:effectLst/>
                <a:uLnTx/>
                <a:uFillTx/>
                <a:latin typeface="Segoe UI"/>
                <a:ea typeface="+mn-ea"/>
                <a:cs typeface="+mn-cs"/>
              </a:rPr>
              <a:t>TollId</a:t>
            </a:r>
            <a:r>
              <a:rPr kumimoji="0" lang="en-US" sz="1765" b="0" i="0" u="none" strike="noStrike" kern="1200" cap="none" spc="-70" normalizeH="0" baseline="0" noProof="0" dirty="0">
                <a:ln>
                  <a:noFill/>
                </a:ln>
                <a:solidFill>
                  <a:srgbClr val="969696">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COUNT</a:t>
            </a:r>
            <a:r>
              <a:rPr kumimoji="0" lang="en-US" sz="1765" b="0" i="0" u="none" strike="noStrike" kern="1200" cap="none" spc="-70" normalizeH="0" baseline="0" noProof="0" dirty="0">
                <a:ln>
                  <a:noFill/>
                </a:ln>
                <a:solidFill>
                  <a:srgbClr val="505050"/>
                </a:solidFill>
                <a:effectLst/>
                <a:uLnTx/>
                <a:uFillTx/>
                <a:latin typeface="Segoe UI"/>
                <a:ea typeface="+mn-ea"/>
                <a:cs typeface="+mn-cs"/>
              </a:rPr>
              <a:t>(*)</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EntryTime</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GROUP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00BCF2">
                    <a:lumMod val="50000"/>
                  </a:srgbClr>
                </a:solidFill>
                <a:effectLst/>
                <a:uLnTx/>
                <a:uFillTx/>
                <a:latin typeface="Segoe UI"/>
                <a:ea typeface="+mn-ea"/>
                <a:cs typeface="+mn-cs"/>
              </a:rPr>
              <a:t>TumblingWindow</a:t>
            </a:r>
            <a:r>
              <a:rPr kumimoji="0" lang="en-US" sz="1765" b="0" i="0" u="none" strike="noStrike" kern="1200" cap="none" spc="-70" normalizeH="0" baseline="0" noProof="0" dirty="0">
                <a:ln>
                  <a:noFill/>
                </a:ln>
                <a:solidFill>
                  <a:srgbClr val="505050"/>
                </a:solidFill>
                <a:effectLst/>
                <a:uLnTx/>
                <a:uFillTx/>
                <a:latin typeface="Segoe UI"/>
                <a:ea typeface="+mn-ea"/>
                <a:cs typeface="+mn-cs"/>
              </a:rPr>
              <a:t>(second, 20)</a:t>
            </a:r>
          </a:p>
        </p:txBody>
      </p:sp>
      <p:sp>
        <p:nvSpPr>
          <p:cNvPr id="80" name="TextBox 79"/>
          <p:cNvSpPr txBox="1"/>
          <p:nvPr/>
        </p:nvSpPr>
        <p:spPr>
          <a:xfrm>
            <a:off x="6920747" y="3591119"/>
            <a:ext cx="4958888" cy="543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Count the total number of vehicles entering each toll booth every interval of 20 seconds. </a:t>
            </a:r>
          </a:p>
        </p:txBody>
      </p:sp>
      <p:cxnSp>
        <p:nvCxnSpPr>
          <p:cNvPr id="92" name="Straight Connector 91"/>
          <p:cNvCxnSpPr/>
          <p:nvPr/>
        </p:nvCxnSpPr>
        <p:spPr>
          <a:xfrm>
            <a:off x="2372730" y="3458354"/>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430" y="2744047"/>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372730" y="2744047"/>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60941" y="2744047"/>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051387" y="2731725"/>
            <a:ext cx="0" cy="346244"/>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412299"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Oval 11"/>
          <p:cNvSpPr/>
          <p:nvPr/>
        </p:nvSpPr>
        <p:spPr bwMode="auto">
          <a:xfrm>
            <a:off x="2313599"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 name="Oval 12"/>
          <p:cNvSpPr/>
          <p:nvPr/>
        </p:nvSpPr>
        <p:spPr bwMode="auto">
          <a:xfrm>
            <a:off x="1369102"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Oval 13"/>
          <p:cNvSpPr/>
          <p:nvPr/>
        </p:nvSpPr>
        <p:spPr bwMode="auto">
          <a:xfrm>
            <a:off x="5109100"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Oval 14"/>
          <p:cNvSpPr/>
          <p:nvPr/>
        </p:nvSpPr>
        <p:spPr bwMode="auto">
          <a:xfrm>
            <a:off x="4201809"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Oval 15"/>
          <p:cNvSpPr/>
          <p:nvPr/>
        </p:nvSpPr>
        <p:spPr bwMode="auto">
          <a:xfrm>
            <a:off x="3247342" y="3387378"/>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Oval 59"/>
          <p:cNvSpPr/>
          <p:nvPr/>
        </p:nvSpPr>
        <p:spPr bwMode="auto">
          <a:xfrm>
            <a:off x="5992255" y="3377854"/>
            <a:ext cx="118263" cy="11271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Rectangle 28"/>
          <p:cNvSpPr/>
          <p:nvPr/>
        </p:nvSpPr>
        <p:spPr>
          <a:xfrm>
            <a:off x="6920747" y="2857472"/>
            <a:ext cx="5137487" cy="3922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An event can belong to only one tumbling window</a:t>
            </a:r>
          </a:p>
        </p:txBody>
      </p:sp>
    </p:spTree>
    <p:extLst>
      <p:ext uri="{BB962C8B-B14F-4D97-AF65-F5344CB8AC3E}">
        <p14:creationId xmlns:p14="http://schemas.microsoft.com/office/powerpoint/2010/main" val="110175179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bwMode="auto">
          <a:xfrm>
            <a:off x="478636" y="3773890"/>
            <a:ext cx="189598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Hopping Window</a:t>
            </a:r>
            <a:endParaRPr lang="en-US" dirty="0"/>
          </a:p>
        </p:txBody>
      </p:sp>
      <p:sp>
        <p:nvSpPr>
          <p:cNvPr id="3" name="Rectangle 2"/>
          <p:cNvSpPr/>
          <p:nvPr/>
        </p:nvSpPr>
        <p:spPr bwMode="auto">
          <a:xfrm>
            <a:off x="625012"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899503"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5" name="Rectangle 4"/>
          <p:cNvSpPr/>
          <p:nvPr/>
        </p:nvSpPr>
        <p:spPr bwMode="auto">
          <a:xfrm>
            <a:off x="1533930"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6" name="Rectangle 5"/>
          <p:cNvSpPr/>
          <p:nvPr/>
        </p:nvSpPr>
        <p:spPr bwMode="auto">
          <a:xfrm>
            <a:off x="2072603"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7" name="Rectangle 6"/>
          <p:cNvSpPr/>
          <p:nvPr/>
        </p:nvSpPr>
        <p:spPr bwMode="auto">
          <a:xfrm>
            <a:off x="1797329"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8" name="Rectangle 7"/>
          <p:cNvSpPr/>
          <p:nvPr/>
        </p:nvSpPr>
        <p:spPr bwMode="auto">
          <a:xfrm>
            <a:off x="3508455"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sp>
        <p:nvSpPr>
          <p:cNvPr id="9" name="Rectangle 8"/>
          <p:cNvSpPr/>
          <p:nvPr/>
        </p:nvSpPr>
        <p:spPr bwMode="auto">
          <a:xfrm>
            <a:off x="3777207"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11" name="Oval 10"/>
          <p:cNvSpPr/>
          <p:nvPr/>
        </p:nvSpPr>
        <p:spPr bwMode="auto">
          <a:xfrm>
            <a:off x="401238"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324193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a:endCxn id="24" idx="1"/>
          </p:cNvCxnSpPr>
          <p:nvPr/>
        </p:nvCxnSpPr>
        <p:spPr>
          <a:xfrm flipV="1">
            <a:off x="519500" y="3293488"/>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3015726"/>
            <a:ext cx="7437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19" name="TextBox 18"/>
          <p:cNvSpPr txBox="1"/>
          <p:nvPr/>
        </p:nvSpPr>
        <p:spPr>
          <a:xfrm>
            <a:off x="1350345"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10</a:t>
            </a:r>
          </a:p>
        </p:txBody>
      </p:sp>
      <p:sp>
        <p:nvSpPr>
          <p:cNvPr id="20" name="TextBox 19"/>
          <p:cNvSpPr txBox="1"/>
          <p:nvPr/>
        </p:nvSpPr>
        <p:spPr>
          <a:xfrm>
            <a:off x="4193084"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40</a:t>
            </a:r>
          </a:p>
        </p:txBody>
      </p:sp>
      <p:sp>
        <p:nvSpPr>
          <p:cNvPr id="22" name="TextBox 21"/>
          <p:cNvSpPr txBox="1"/>
          <p:nvPr/>
        </p:nvSpPr>
        <p:spPr>
          <a:xfrm>
            <a:off x="2304873"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20</a:t>
            </a:r>
          </a:p>
        </p:txBody>
      </p:sp>
      <p:sp>
        <p:nvSpPr>
          <p:cNvPr id="23" name="TextBox 22"/>
          <p:cNvSpPr txBox="1"/>
          <p:nvPr/>
        </p:nvSpPr>
        <p:spPr>
          <a:xfrm>
            <a:off x="3248978"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30</a:t>
            </a:r>
          </a:p>
        </p:txBody>
      </p:sp>
      <p:sp>
        <p:nvSpPr>
          <p:cNvPr id="24" name="TextBox 23"/>
          <p:cNvSpPr txBox="1"/>
          <p:nvPr/>
        </p:nvSpPr>
        <p:spPr>
          <a:xfrm>
            <a:off x="6210292" y="3052106"/>
            <a:ext cx="454538" cy="48276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 (</a:t>
            </a: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secs</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a:t>
            </a:r>
          </a:p>
        </p:txBody>
      </p:sp>
      <p:cxnSp>
        <p:nvCxnSpPr>
          <p:cNvPr id="27" name="Straight Connector 26"/>
          <p:cNvCxnSpPr/>
          <p:nvPr/>
        </p:nvCxnSpPr>
        <p:spPr>
          <a:xfrm>
            <a:off x="4250781" y="331290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1358040" y="4203957"/>
            <a:ext cx="1927938"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53"/>
          <p:cNvSpPr txBox="1"/>
          <p:nvPr/>
        </p:nvSpPr>
        <p:spPr>
          <a:xfrm>
            <a:off x="5002593"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50</a:t>
            </a:r>
          </a:p>
        </p:txBody>
      </p:sp>
      <p:sp>
        <p:nvSpPr>
          <p:cNvPr id="55" name="TextBox 54"/>
          <p:cNvSpPr txBox="1"/>
          <p:nvPr/>
        </p:nvSpPr>
        <p:spPr>
          <a:xfrm>
            <a:off x="460369" y="1818460"/>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A 20-second Hopping Window with a 10 second “Hop”</a:t>
            </a:r>
          </a:p>
        </p:txBody>
      </p:sp>
      <p:sp>
        <p:nvSpPr>
          <p:cNvPr id="60" name="Oval 59"/>
          <p:cNvSpPr/>
          <p:nvPr/>
        </p:nvSpPr>
        <p:spPr bwMode="auto">
          <a:xfrm>
            <a:off x="5865436" y="323241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TextBox 60"/>
          <p:cNvSpPr txBox="1"/>
          <p:nvPr/>
        </p:nvSpPr>
        <p:spPr>
          <a:xfrm>
            <a:off x="5850198" y="3015726"/>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60</a:t>
            </a:r>
          </a:p>
        </p:txBody>
      </p:sp>
      <p:cxnSp>
        <p:nvCxnSpPr>
          <p:cNvPr id="64" name="Straight Connector 63"/>
          <p:cNvCxnSpPr/>
          <p:nvPr/>
        </p:nvCxnSpPr>
        <p:spPr>
          <a:xfrm>
            <a:off x="5913448" y="324669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bwMode="auto">
          <a:xfrm>
            <a:off x="2374622" y="4653269"/>
            <a:ext cx="1876159"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8" name="TextBox 77"/>
          <p:cNvSpPr txBox="1"/>
          <p:nvPr/>
        </p:nvSpPr>
        <p:spPr>
          <a:xfrm>
            <a:off x="6992898" y="1421959"/>
            <a:ext cx="5095065" cy="27277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Hopping windows:</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Repeat</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Can overlap </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Hop forward in time by a fixed period</a:t>
            </a:r>
          </a:p>
          <a:p>
            <a:pPr marL="0" marR="0" lvl="0" indent="0" algn="l" defTabSz="914400" rtl="0" eaLnBrk="1" fontAlgn="auto" latinLnBrk="0" hangingPunct="1">
              <a:lnSpc>
                <a:spcPct val="100000"/>
              </a:lnSpc>
              <a:spcBef>
                <a:spcPts val="1200"/>
              </a:spcBef>
              <a:spcAft>
                <a:spcPts val="60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Same as tumbling window if hop size = window size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hopping window</a:t>
            </a:r>
          </a:p>
        </p:txBody>
      </p:sp>
      <p:sp>
        <p:nvSpPr>
          <p:cNvPr id="79" name="Rectangle 78"/>
          <p:cNvSpPr/>
          <p:nvPr/>
        </p:nvSpPr>
        <p:spPr>
          <a:xfrm>
            <a:off x="6995743" y="5198606"/>
            <a:ext cx="4958888" cy="10756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COUNT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TollId </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TIMESTAMP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EntryTime</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GROUP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00BCF2">
                    <a:lumMod val="50000"/>
                  </a:srgbClr>
                </a:solidFill>
                <a:effectLst/>
                <a:uLnTx/>
                <a:uFillTx/>
                <a:latin typeface="Segoe UI"/>
                <a:ea typeface="+mn-ea"/>
                <a:cs typeface="+mn-cs"/>
              </a:rPr>
              <a:t>HoppingWindow</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(second, 20,10)</a:t>
            </a:r>
          </a:p>
        </p:txBody>
      </p:sp>
      <p:sp>
        <p:nvSpPr>
          <p:cNvPr id="42" name="Rectangle 41"/>
          <p:cNvSpPr/>
          <p:nvPr/>
        </p:nvSpPr>
        <p:spPr bwMode="auto">
          <a:xfrm>
            <a:off x="1912882" y="43162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43" name="Rectangle 42"/>
          <p:cNvSpPr/>
          <p:nvPr/>
        </p:nvSpPr>
        <p:spPr bwMode="auto">
          <a:xfrm>
            <a:off x="2518222" y="43162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44" name="Rectangle 43"/>
          <p:cNvSpPr/>
          <p:nvPr/>
        </p:nvSpPr>
        <p:spPr bwMode="auto">
          <a:xfrm>
            <a:off x="2223900" y="4316285"/>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63" name="Rectangle 62"/>
          <p:cNvSpPr/>
          <p:nvPr/>
        </p:nvSpPr>
        <p:spPr bwMode="auto">
          <a:xfrm>
            <a:off x="3052820" y="476559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sp>
        <p:nvSpPr>
          <p:cNvPr id="68" name="Rectangle 67"/>
          <p:cNvSpPr/>
          <p:nvPr/>
        </p:nvSpPr>
        <p:spPr bwMode="auto">
          <a:xfrm>
            <a:off x="3359668" y="476559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69" name="Rounded Rectangle 68"/>
          <p:cNvSpPr/>
          <p:nvPr/>
        </p:nvSpPr>
        <p:spPr bwMode="auto">
          <a:xfrm>
            <a:off x="3297635" y="5100880"/>
            <a:ext cx="1791226"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Rounded Rectangle 72"/>
          <p:cNvSpPr/>
          <p:nvPr/>
        </p:nvSpPr>
        <p:spPr bwMode="auto">
          <a:xfrm>
            <a:off x="4262841" y="5538969"/>
            <a:ext cx="1679084" cy="39999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p:cNvSpPr/>
          <p:nvPr/>
        </p:nvSpPr>
        <p:spPr bwMode="auto">
          <a:xfrm>
            <a:off x="4606273" y="565129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65" name="Rectangle 64"/>
          <p:cNvSpPr/>
          <p:nvPr/>
        </p:nvSpPr>
        <p:spPr bwMode="auto">
          <a:xfrm>
            <a:off x="4862097" y="565129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66" name="Rectangle 65"/>
          <p:cNvSpPr/>
          <p:nvPr/>
        </p:nvSpPr>
        <p:spPr bwMode="auto">
          <a:xfrm>
            <a:off x="5122916" y="565129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67" name="Rectangle 66"/>
          <p:cNvSpPr/>
          <p:nvPr/>
        </p:nvSpPr>
        <p:spPr bwMode="auto">
          <a:xfrm>
            <a:off x="5385582" y="565129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0" name="Rectangle 39"/>
          <p:cNvSpPr/>
          <p:nvPr/>
        </p:nvSpPr>
        <p:spPr bwMode="auto">
          <a:xfrm>
            <a:off x="758279" y="3884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1" name="Rectangle 40"/>
          <p:cNvSpPr/>
          <p:nvPr/>
        </p:nvSpPr>
        <p:spPr bwMode="auto">
          <a:xfrm>
            <a:off x="1051818" y="388416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83" name="Rectangle 82"/>
          <p:cNvSpPr/>
          <p:nvPr/>
        </p:nvSpPr>
        <p:spPr bwMode="auto">
          <a:xfrm>
            <a:off x="1314822" y="388827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4</a:t>
            </a:r>
          </a:p>
        </p:txBody>
      </p:sp>
      <p:sp>
        <p:nvSpPr>
          <p:cNvPr id="84" name="Rectangle 83"/>
          <p:cNvSpPr/>
          <p:nvPr/>
        </p:nvSpPr>
        <p:spPr bwMode="auto">
          <a:xfrm>
            <a:off x="1882067" y="388827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2</a:t>
            </a:r>
          </a:p>
        </p:txBody>
      </p:sp>
      <p:sp>
        <p:nvSpPr>
          <p:cNvPr id="85" name="Rectangle 84"/>
          <p:cNvSpPr/>
          <p:nvPr/>
        </p:nvSpPr>
        <p:spPr bwMode="auto">
          <a:xfrm>
            <a:off x="1587746" y="388827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70" name="Rectangle 69"/>
          <p:cNvSpPr/>
          <p:nvPr/>
        </p:nvSpPr>
        <p:spPr bwMode="auto">
          <a:xfrm>
            <a:off x="3700419" y="521320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sp>
        <p:nvSpPr>
          <p:cNvPr id="72" name="Rectangle 71"/>
          <p:cNvSpPr/>
          <p:nvPr/>
        </p:nvSpPr>
        <p:spPr bwMode="auto">
          <a:xfrm>
            <a:off x="3959648" y="521320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86" name="Rectangle 85"/>
          <p:cNvSpPr/>
          <p:nvPr/>
        </p:nvSpPr>
        <p:spPr bwMode="auto">
          <a:xfrm>
            <a:off x="4217341" y="521320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87" name="Rectangle 86"/>
          <p:cNvSpPr/>
          <p:nvPr/>
        </p:nvSpPr>
        <p:spPr bwMode="auto">
          <a:xfrm>
            <a:off x="4473166" y="521320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88" name="Rectangle 87"/>
          <p:cNvSpPr/>
          <p:nvPr/>
        </p:nvSpPr>
        <p:spPr bwMode="auto">
          <a:xfrm>
            <a:off x="5208676"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6</a:t>
            </a:r>
          </a:p>
        </p:txBody>
      </p:sp>
      <p:sp>
        <p:nvSpPr>
          <p:cNvPr id="89" name="Rectangle 88"/>
          <p:cNvSpPr/>
          <p:nvPr/>
        </p:nvSpPr>
        <p:spPr bwMode="auto">
          <a:xfrm>
            <a:off x="5480865" y="277018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cxnSp>
        <p:nvCxnSpPr>
          <p:cNvPr id="91" name="Straight Connector 90"/>
          <p:cNvCxnSpPr/>
          <p:nvPr/>
        </p:nvCxnSpPr>
        <p:spPr>
          <a:xfrm>
            <a:off x="3279368" y="329386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5088558" y="330338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2363923" y="3241934"/>
            <a:ext cx="1179" cy="5522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2736" y="331812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bwMode="auto">
          <a:xfrm>
            <a:off x="4417338" y="277515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106" name="Rectangle 105"/>
          <p:cNvSpPr/>
          <p:nvPr/>
        </p:nvSpPr>
        <p:spPr bwMode="auto">
          <a:xfrm>
            <a:off x="4673163" y="277515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74" name="TextBox 73"/>
          <p:cNvSpPr txBox="1"/>
          <p:nvPr/>
        </p:nvSpPr>
        <p:spPr>
          <a:xfrm>
            <a:off x="6996016" y="4325416"/>
            <a:ext cx="4958888" cy="81466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Count the number of vehicles entering each toll booth every interval of 20 seconds; update results every 10 seconds</a:t>
            </a:r>
          </a:p>
        </p:txBody>
      </p:sp>
    </p:spTree>
    <p:extLst>
      <p:ext uri="{BB962C8B-B14F-4D97-AF65-F5344CB8AC3E}">
        <p14:creationId xmlns:p14="http://schemas.microsoft.com/office/powerpoint/2010/main" val="234465632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Straight Connector 94"/>
          <p:cNvCxnSpPr/>
          <p:nvPr/>
        </p:nvCxnSpPr>
        <p:spPr>
          <a:xfrm>
            <a:off x="2910299" y="2662632"/>
            <a:ext cx="23713" cy="132571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118" idx="3"/>
          </p:cNvCxnSpPr>
          <p:nvPr/>
        </p:nvCxnSpPr>
        <p:spPr>
          <a:xfrm>
            <a:off x="5378798" y="2676652"/>
            <a:ext cx="23757" cy="243482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491641" y="4911478"/>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1019094" y="3876019"/>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Sliding Window</a:t>
            </a:r>
            <a:endParaRPr lang="en-US" dirty="0"/>
          </a:p>
        </p:txBody>
      </p:sp>
      <p:sp>
        <p:nvSpPr>
          <p:cNvPr id="3" name="Rectangle 2"/>
          <p:cNvSpPr/>
          <p:nvPr/>
        </p:nvSpPr>
        <p:spPr bwMode="auto">
          <a:xfrm>
            <a:off x="2304873" y="25325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 name="Rectangle 3"/>
          <p:cNvSpPr/>
          <p:nvPr/>
        </p:nvSpPr>
        <p:spPr bwMode="auto">
          <a:xfrm>
            <a:off x="2697427" y="25325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11" name="Oval 10"/>
          <p:cNvSpPr/>
          <p:nvPr/>
        </p:nvSpPr>
        <p:spPr bwMode="auto">
          <a:xfrm>
            <a:off x="401238"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p:cNvSpPr/>
          <p:nvPr/>
        </p:nvSpPr>
        <p:spPr bwMode="auto">
          <a:xfrm>
            <a:off x="2312833"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p:cNvSpPr/>
          <p:nvPr/>
        </p:nvSpPr>
        <p:spPr bwMode="auto">
          <a:xfrm>
            <a:off x="1358040"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5021850"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4193083"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3236281" y="301872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p:cNvCxnSpPr>
            <a:stCxn id="11" idx="6"/>
          </p:cNvCxnSpPr>
          <p:nvPr/>
        </p:nvCxnSpPr>
        <p:spPr>
          <a:xfrm flipV="1">
            <a:off x="519501" y="3070648"/>
            <a:ext cx="5078995" cy="4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938" y="2792512"/>
            <a:ext cx="7437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19" name="TextBox 18"/>
          <p:cNvSpPr txBox="1"/>
          <p:nvPr/>
        </p:nvSpPr>
        <p:spPr>
          <a:xfrm>
            <a:off x="1350345" y="2792512"/>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10</a:t>
            </a:r>
          </a:p>
        </p:txBody>
      </p:sp>
      <p:sp>
        <p:nvSpPr>
          <p:cNvPr id="20" name="TextBox 19"/>
          <p:cNvSpPr txBox="1"/>
          <p:nvPr/>
        </p:nvSpPr>
        <p:spPr>
          <a:xfrm>
            <a:off x="4164513" y="2792512"/>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40</a:t>
            </a:r>
          </a:p>
        </p:txBody>
      </p:sp>
      <p:sp>
        <p:nvSpPr>
          <p:cNvPr id="22" name="TextBox 21"/>
          <p:cNvSpPr txBox="1"/>
          <p:nvPr/>
        </p:nvSpPr>
        <p:spPr>
          <a:xfrm>
            <a:off x="2304873" y="2792512"/>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20</a:t>
            </a:r>
          </a:p>
        </p:txBody>
      </p:sp>
      <p:sp>
        <p:nvSpPr>
          <p:cNvPr id="23" name="TextBox 22"/>
          <p:cNvSpPr txBox="1"/>
          <p:nvPr/>
        </p:nvSpPr>
        <p:spPr>
          <a:xfrm>
            <a:off x="3220407" y="2792512"/>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30</a:t>
            </a:r>
          </a:p>
        </p:txBody>
      </p:sp>
      <p:sp>
        <p:nvSpPr>
          <p:cNvPr id="24" name="TextBox 23"/>
          <p:cNvSpPr txBox="1"/>
          <p:nvPr/>
        </p:nvSpPr>
        <p:spPr>
          <a:xfrm>
            <a:off x="5600417" y="2801582"/>
            <a:ext cx="454538" cy="48276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 (</a:t>
            </a: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secs</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a:t>
            </a:r>
          </a:p>
        </p:txBody>
      </p:sp>
      <p:sp>
        <p:nvSpPr>
          <p:cNvPr id="54" name="TextBox 53"/>
          <p:cNvSpPr txBox="1"/>
          <p:nvPr/>
        </p:nvSpPr>
        <p:spPr>
          <a:xfrm>
            <a:off x="5002593" y="2792512"/>
            <a:ext cx="14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a:ea typeface="+mn-ea"/>
                <a:cs typeface="+mn-cs"/>
              </a:rPr>
              <a:t>50</a:t>
            </a:r>
          </a:p>
        </p:txBody>
      </p:sp>
      <p:sp>
        <p:nvSpPr>
          <p:cNvPr id="55" name="TextBox 54"/>
          <p:cNvSpPr txBox="1"/>
          <p:nvPr/>
        </p:nvSpPr>
        <p:spPr>
          <a:xfrm>
            <a:off x="460369" y="1852385"/>
            <a:ext cx="5464197" cy="369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A 20-second Sliding Window</a:t>
            </a:r>
          </a:p>
        </p:txBody>
      </p:sp>
      <p:sp>
        <p:nvSpPr>
          <p:cNvPr id="78" name="TextBox 77"/>
          <p:cNvSpPr txBox="1"/>
          <p:nvPr/>
        </p:nvSpPr>
        <p:spPr>
          <a:xfrm>
            <a:off x="6723974" y="1336245"/>
            <a:ext cx="5095065" cy="21875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Sliding window:</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Continuously moves forward by an € (epsilon) </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Produces an output </a:t>
            </a:r>
            <a:r>
              <a:rPr kumimoji="0" lang="en-US" sz="1961" b="0" i="1"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only during the occurrence of an event</a:t>
            </a:r>
          </a:p>
          <a:p>
            <a:pPr marL="342834" marR="0" lvl="0" indent="-342834"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Every windows will have at least one event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Events can belong to more than one sliding window</a:t>
            </a:r>
          </a:p>
        </p:txBody>
      </p:sp>
      <p:sp>
        <p:nvSpPr>
          <p:cNvPr id="79" name="Rectangle 78"/>
          <p:cNvSpPr/>
          <p:nvPr/>
        </p:nvSpPr>
        <p:spPr>
          <a:xfrm>
            <a:off x="6723490" y="4568617"/>
            <a:ext cx="4958888" cy="145998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Count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505050"/>
                </a:solidFill>
                <a:effectLst/>
                <a:uLnTx/>
                <a:uFillTx/>
                <a:latin typeface="Segoe UI"/>
                <a:ea typeface="+mn-ea"/>
                <a:cs typeface="+mn-cs"/>
              </a:rPr>
              <a:t> ES</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GROUP BY  </a:t>
            </a:r>
            <a:r>
              <a:rPr kumimoji="0" lang="en-US" sz="1765" b="0" i="0" u="none" strike="noStrike" kern="120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00BCF2">
                    <a:lumMod val="50000"/>
                  </a:srgbClr>
                </a:solidFill>
                <a:effectLst/>
                <a:uLnTx/>
                <a:uFillTx/>
                <a:latin typeface="Segoe UI"/>
                <a:ea typeface="+mn-ea"/>
                <a:cs typeface="+mn-cs"/>
              </a:rPr>
              <a:t>SlidingWindow</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(second, 20)</a:t>
            </a:r>
          </a:p>
          <a:p>
            <a:pPr marL="0"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HAVING</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Count</a:t>
            </a:r>
            <a:r>
              <a:rPr kumimoji="0" lang="en-US" sz="1765" b="0" i="0" u="none" strike="noStrike" kern="1200" cap="none" spc="-70" normalizeH="0" baseline="0" noProof="0" dirty="0">
                <a:ln>
                  <a:noFill/>
                </a:ln>
                <a:solidFill>
                  <a:srgbClr val="505050"/>
                </a:solidFill>
                <a:effectLst/>
                <a:uLnTx/>
                <a:uFillTx/>
                <a:latin typeface="Segoe UI"/>
                <a:ea typeface="+mn-ea"/>
                <a:cs typeface="+mn-cs"/>
              </a:rPr>
              <a:t>(*) &gt; 10</a:t>
            </a:r>
          </a:p>
        </p:txBody>
      </p:sp>
      <p:sp>
        <p:nvSpPr>
          <p:cNvPr id="80" name="TextBox 79"/>
          <p:cNvSpPr txBox="1"/>
          <p:nvPr/>
        </p:nvSpPr>
        <p:spPr>
          <a:xfrm>
            <a:off x="6723492" y="3966849"/>
            <a:ext cx="4958887" cy="543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Query: </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Find all the toll booths which have served more than 10 vehicles in the last 20 seconds</a:t>
            </a:r>
          </a:p>
        </p:txBody>
      </p:sp>
      <p:grpSp>
        <p:nvGrpSpPr>
          <p:cNvPr id="32" name="Group 31"/>
          <p:cNvGrpSpPr/>
          <p:nvPr/>
        </p:nvGrpSpPr>
        <p:grpSpPr>
          <a:xfrm>
            <a:off x="621898" y="3325490"/>
            <a:ext cx="1910913" cy="399993"/>
            <a:chOff x="611446" y="3028378"/>
            <a:chExt cx="1949231" cy="408014"/>
          </a:xfrm>
        </p:grpSpPr>
        <p:sp>
          <p:nvSpPr>
            <p:cNvPr id="113" name="Rectangle 112"/>
            <p:cNvSpPr/>
            <p:nvPr/>
          </p:nvSpPr>
          <p:spPr bwMode="auto">
            <a:xfrm>
              <a:off x="611446" y="3028378"/>
              <a:ext cx="1949231" cy="4080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1477470" y="314295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grpSp>
      <p:sp>
        <p:nvSpPr>
          <p:cNvPr id="105" name="Rectangle 104"/>
          <p:cNvSpPr/>
          <p:nvPr/>
        </p:nvSpPr>
        <p:spPr bwMode="auto">
          <a:xfrm>
            <a:off x="5189641" y="25325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sp>
        <p:nvSpPr>
          <p:cNvPr id="76" name="Rectangle 75"/>
          <p:cNvSpPr/>
          <p:nvPr/>
        </p:nvSpPr>
        <p:spPr bwMode="auto">
          <a:xfrm>
            <a:off x="4376024" y="503407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8</a:t>
            </a:r>
          </a:p>
        </p:txBody>
      </p:sp>
      <p:cxnSp>
        <p:nvCxnSpPr>
          <p:cNvPr id="94" name="Straight Connector 93"/>
          <p:cNvCxnSpPr>
            <a:endCxn id="113" idx="3"/>
          </p:cNvCxnSpPr>
          <p:nvPr/>
        </p:nvCxnSpPr>
        <p:spPr>
          <a:xfrm>
            <a:off x="2515113" y="2719402"/>
            <a:ext cx="17697" cy="80608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bwMode="auto">
          <a:xfrm>
            <a:off x="1722085" y="39883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107" name="Rectangle 106"/>
          <p:cNvSpPr/>
          <p:nvPr/>
        </p:nvSpPr>
        <p:spPr bwMode="auto">
          <a:xfrm>
            <a:off x="1999962" y="398834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47" name="Rectangle 46"/>
          <p:cNvSpPr/>
          <p:nvPr/>
        </p:nvSpPr>
        <p:spPr bwMode="auto">
          <a:xfrm>
            <a:off x="3022978" y="25325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9</a:t>
            </a:r>
          </a:p>
        </p:txBody>
      </p:sp>
      <p:cxnSp>
        <p:nvCxnSpPr>
          <p:cNvPr id="48" name="Straight Connector 47"/>
          <p:cNvCxnSpPr>
            <a:endCxn id="51" idx="3"/>
          </p:cNvCxnSpPr>
          <p:nvPr/>
        </p:nvCxnSpPr>
        <p:spPr>
          <a:xfrm>
            <a:off x="3235789" y="2745498"/>
            <a:ext cx="20125" cy="19280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1345001" y="4473542"/>
            <a:ext cx="1910913" cy="3999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p:cNvGrpSpPr/>
          <p:nvPr/>
        </p:nvGrpSpPr>
        <p:grpSpPr>
          <a:xfrm>
            <a:off x="1875343" y="4585870"/>
            <a:ext cx="793344" cy="175339"/>
            <a:chOff x="2060046" y="4037301"/>
            <a:chExt cx="809252" cy="178855"/>
          </a:xfrm>
        </p:grpSpPr>
        <p:sp>
          <p:nvSpPr>
            <p:cNvPr id="52" name="Rectangle 51"/>
            <p:cNvSpPr/>
            <p:nvPr/>
          </p:nvSpPr>
          <p:spPr bwMode="auto">
            <a:xfrm>
              <a:off x="206004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5</a:t>
              </a:r>
            </a:p>
          </p:txBody>
        </p:sp>
        <p:sp>
          <p:nvSpPr>
            <p:cNvPr id="53" name="Rectangle 52"/>
            <p:cNvSpPr/>
            <p:nvPr/>
          </p:nvSpPr>
          <p:spPr bwMode="auto">
            <a:xfrm>
              <a:off x="2343495"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56" name="Rectangle 55"/>
            <p:cNvSpPr/>
            <p:nvPr/>
          </p:nvSpPr>
          <p:spPr bwMode="auto">
            <a:xfrm>
              <a:off x="2652116" y="4037301"/>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92937979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Multi-step queries with “WITH”</a:t>
            </a:r>
            <a:endParaRPr lang="en-US" dirty="0"/>
          </a:p>
        </p:txBody>
      </p:sp>
      <p:sp>
        <p:nvSpPr>
          <p:cNvPr id="5" name="Rectangle 4"/>
          <p:cNvSpPr/>
          <p:nvPr/>
        </p:nvSpPr>
        <p:spPr>
          <a:xfrm>
            <a:off x="772783" y="1895200"/>
            <a:ext cx="5054293" cy="351000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WITH </a:t>
            </a:r>
            <a:r>
              <a:rPr kumimoji="0" lang="en-US" sz="1765" b="0" i="0" u="none" strike="noStrike" kern="1200" cap="none" spc="-70" normalizeH="0" baseline="0" noProof="0" dirty="0">
                <a:ln>
                  <a:noFill/>
                </a:ln>
                <a:solidFill>
                  <a:srgbClr val="505050"/>
                </a:solidFill>
                <a:effectLst/>
                <a:uLnTx/>
                <a:uFillTx/>
                <a:latin typeface="Segoe UI"/>
                <a:ea typeface="+mn-ea"/>
                <a:cs typeface="+mn-cs"/>
              </a:rPr>
              <a:t>Step1</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AS</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 COUNT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AS</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CountItems</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 </a:t>
            </a:r>
            <a:r>
              <a:rPr kumimoji="0" lang="en-US" sz="1765" b="0" i="0" u="none" strike="noStrike" kern="1200" cap="none" spc="-70" normalizeH="0" baseline="0" noProof="0" dirty="0">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EntryStream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Partition By </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PartitionId</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GROUP BY </a:t>
            </a:r>
            <a:r>
              <a:rPr kumimoji="0" lang="en-US" sz="1765" b="0" i="0" u="none" strike="noStrike" kern="1200" cap="none" spc="-70" normalizeH="0" baseline="0" noProof="0" dirty="0" err="1">
                <a:ln>
                  <a:noFill/>
                </a:ln>
                <a:solidFill>
                  <a:srgbClr val="00BCF2">
                    <a:lumMod val="50000"/>
                  </a:srgbClr>
                </a:solidFill>
                <a:effectLst/>
                <a:uLnTx/>
                <a:uFillTx/>
                <a:latin typeface="Segoe UI"/>
                <a:ea typeface="+mn-ea"/>
                <a:cs typeface="+mn-cs"/>
              </a:rPr>
              <a:t>TumblingWindow</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(minute, 3), TollId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SELECT COUNT</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CountItems</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a:t>
            </a:r>
            <a:r>
              <a:rPr kumimoji="0" lang="en-US" sz="1765" b="0" i="0" u="none" strike="noStrike" kern="1200" cap="none" spc="-70" normalizeH="0" baseline="0" noProof="0" dirty="0" err="1">
                <a:ln>
                  <a:noFill/>
                </a:ln>
                <a:solidFill>
                  <a:srgbClr val="505050"/>
                </a:solidFill>
                <a:effectLst/>
                <a:uLnTx/>
                <a:uFillTx/>
                <a:latin typeface="Segoe UI"/>
                <a:ea typeface="+mn-ea"/>
                <a:cs typeface="+mn-cs"/>
              </a:rPr>
              <a:t>TollId</a:t>
            </a:r>
            <a:r>
              <a:rPr kumimoji="0" lang="en-US" sz="1765" b="0" i="0" u="none" strike="noStrike" kern="1200" cap="none" spc="-70" normalizeH="0" baseline="0" noProof="0" dirty="0">
                <a:ln>
                  <a:noFill/>
                </a:ln>
                <a:solidFill>
                  <a:srgbClr val="505050"/>
                </a:solidFill>
                <a:effectLst/>
                <a:uLnTx/>
                <a:uFillTx/>
                <a:latin typeface="Segoe UI"/>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FROM</a:t>
            </a:r>
            <a:r>
              <a:rPr kumimoji="0" lang="en-US" sz="1765" b="0" i="0" u="none" strike="noStrike" kern="1200" cap="none" spc="-70" normalizeH="0" baseline="0" noProof="0" dirty="0">
                <a:ln>
                  <a:noFill/>
                </a:ln>
                <a:solidFill>
                  <a:srgbClr val="FF8C00">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Step1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GROUP BY </a:t>
            </a:r>
            <a:r>
              <a:rPr kumimoji="0" lang="en-US" sz="1765" b="0" i="0" u="none" strike="noStrike" kern="1200" cap="none" spc="-70" normalizeH="0" baseline="0" noProof="0" dirty="0" err="1">
                <a:ln>
                  <a:noFill/>
                </a:ln>
                <a:solidFill>
                  <a:srgbClr val="00BCF2">
                    <a:lumMod val="50000"/>
                  </a:srgbClr>
                </a:solidFill>
                <a:effectLst/>
                <a:uLnTx/>
                <a:uFillTx/>
                <a:latin typeface="Segoe UI"/>
                <a:ea typeface="+mn-ea"/>
                <a:cs typeface="+mn-cs"/>
              </a:rPr>
              <a:t>TumblingWindow</a:t>
            </a:r>
            <a:r>
              <a:rPr kumimoji="0" lang="en-US" sz="1765" b="0" i="0" u="none" strike="noStrike" kern="1200" cap="none" spc="-70" normalizeH="0" baseline="0" noProof="0" dirty="0">
                <a:ln>
                  <a:noFill/>
                </a:ln>
                <a:solidFill>
                  <a:srgbClr val="00BCF2">
                    <a:lumMod val="50000"/>
                  </a:srgbClr>
                </a:solidFill>
                <a:effectLst/>
                <a:uLnTx/>
                <a:uFillTx/>
                <a:latin typeface="Segoe UI"/>
                <a:ea typeface="+mn-ea"/>
                <a:cs typeface="+mn-cs"/>
              </a:rPr>
              <a:t> </a:t>
            </a:r>
            <a:r>
              <a:rPr kumimoji="0" lang="en-US" sz="1765" b="0" i="0" u="none" strike="noStrike" kern="1200" cap="none" spc="-70" normalizeH="0" baseline="0" noProof="0" dirty="0">
                <a:ln>
                  <a:noFill/>
                </a:ln>
                <a:solidFill>
                  <a:srgbClr val="505050"/>
                </a:solidFill>
                <a:effectLst/>
                <a:uLnTx/>
                <a:uFillTx/>
                <a:latin typeface="Segoe UI"/>
                <a:ea typeface="+mn-ea"/>
                <a:cs typeface="+mn-cs"/>
              </a:rPr>
              <a:t>(minute, 3), TollId </a:t>
            </a:r>
          </a:p>
        </p:txBody>
      </p:sp>
      <p:sp>
        <p:nvSpPr>
          <p:cNvPr id="6" name="TextBox 5"/>
          <p:cNvSpPr txBox="1"/>
          <p:nvPr/>
        </p:nvSpPr>
        <p:spPr>
          <a:xfrm>
            <a:off x="6544208" y="1546529"/>
            <a:ext cx="4922030" cy="3620716"/>
          </a:xfrm>
          <a:prstGeom prst="rect">
            <a:avLst/>
          </a:prstGeom>
          <a:noFill/>
        </p:spPr>
        <p:txBody>
          <a:bodyPr wrap="square" lIns="0" tIns="0" rIns="0" bIns="0" rtlCol="0">
            <a:spAutoFit/>
          </a:bodyPr>
          <a:lstStyle/>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 query can have multiple steps</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Each step is a sub-query defined using the WITH keyword</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The only query outside of the WITH keyword is also counted as a step</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Steps enable a query to be scaled out across multiple computing resources</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Can also be used to develop complex queries more elegantly by creating a </a:t>
            </a:r>
            <a:r>
              <a:rPr kumimoji="0" lang="en-US" sz="1961" b="1"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temporary named result set</a:t>
            </a:r>
          </a:p>
        </p:txBody>
      </p:sp>
      <p:sp>
        <p:nvSpPr>
          <p:cNvPr id="3" name="TextBox 2"/>
          <p:cNvSpPr txBox="1"/>
          <p:nvPr/>
        </p:nvSpPr>
        <p:spPr>
          <a:xfrm>
            <a:off x="1982572" y="1546529"/>
            <a:ext cx="2262633" cy="30172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 Query with two steps</a:t>
            </a:r>
          </a:p>
        </p:txBody>
      </p:sp>
    </p:spTree>
    <p:extLst>
      <p:ext uri="{BB962C8B-B14F-4D97-AF65-F5344CB8AC3E}">
        <p14:creationId xmlns:p14="http://schemas.microsoft.com/office/powerpoint/2010/main" val="18248255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建立工作的流程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1356" y="1367246"/>
            <a:ext cx="7219995" cy="5288849"/>
          </a:xfrm>
          <a:prstGeom prst="rect">
            <a:avLst/>
          </a:prstGeom>
          <a:ln>
            <a:solidFill>
              <a:schemeClr val="tx2">
                <a:lumMod val="60000"/>
                <a:lumOff val="40000"/>
              </a:schemeClr>
            </a:solidFill>
          </a:ln>
        </p:spPr>
      </p:pic>
      <p:sp>
        <p:nvSpPr>
          <p:cNvPr id="3" name="Rectangle 2"/>
          <p:cNvSpPr/>
          <p:nvPr/>
        </p:nvSpPr>
        <p:spPr bwMode="auto">
          <a:xfrm>
            <a:off x="4392812" y="4504698"/>
            <a:ext cx="3944226" cy="4482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360573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lstStyle/>
          <a:p>
            <a:r>
              <a:rPr lang="zh-TW" altLang="en-US" sz="3529" spc="0" dirty="0" smtClean="0"/>
              <a:t>設定串流分析工作的輸出</a:t>
            </a:r>
            <a:endParaRPr lang="en-US" sz="3529" spc="0" dirty="0"/>
          </a:p>
        </p:txBody>
      </p:sp>
      <p:sp>
        <p:nvSpPr>
          <p:cNvPr id="6" name="TextBox 5"/>
          <p:cNvSpPr txBox="1"/>
          <p:nvPr/>
        </p:nvSpPr>
        <p:spPr>
          <a:xfrm>
            <a:off x="6795460" y="2264607"/>
            <a:ext cx="5142343" cy="2017543"/>
          </a:xfrm>
          <a:prstGeom prst="rect">
            <a:avLst/>
          </a:prstGeom>
          <a:noFill/>
        </p:spPr>
        <p:txBody>
          <a:bodyPr wrap="square" lIns="0" tIns="0" rIns="0" bIns="0" rtlCol="0">
            <a:spAutoFit/>
          </a:bodyPr>
          <a:lstStyle/>
          <a:p>
            <a:pPr marL="342834" marR="0" lvl="0" indent="-342834" algn="l" defTabSz="914400" rtl="0" eaLnBrk="1" fontAlgn="auto" latinLnBrk="0" hangingPunct="1">
              <a:lnSpc>
                <a:spcPct val="100000"/>
              </a:lnSpc>
              <a:spcBef>
                <a:spcPts val="0"/>
              </a:spcBef>
              <a:spcAft>
                <a:spcPts val="1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Currently three data stores are supported as outputs: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Blob Storage, SQL Database </a:t>
            </a: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and </a:t>
            </a: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Azure Event Hub.</a:t>
            </a:r>
          </a:p>
          <a:p>
            <a:pPr marL="342834" marR="0" lvl="0" indent="-342834" algn="l" defTabSz="914400" rtl="0" eaLnBrk="1" fontAlgn="auto" latinLnBrk="0" hangingPunct="1">
              <a:lnSpc>
                <a:spcPct val="100000"/>
              </a:lnSpc>
              <a:spcBef>
                <a:spcPts val="0"/>
              </a:spcBef>
              <a:spcAft>
                <a:spcPts val="1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For SQL Database The schema of the table schema and the schema of query output must be compatible</a:t>
            </a:r>
            <a:r>
              <a:rPr kumimoji="0" lang="en-US" sz="2000" b="0" i="0" u="none" strike="noStrike" kern="1200" cap="none" spc="-70" normalizeH="0" baseline="0" noProof="0" dirty="0">
                <a:ln>
                  <a:noFill/>
                </a:ln>
                <a:gradFill>
                  <a:gsLst>
                    <a:gs pos="0">
                      <a:srgbClr val="505050"/>
                    </a:gs>
                    <a:gs pos="100000">
                      <a:srgbClr val="505050"/>
                    </a:gs>
                  </a:gsLst>
                  <a:lin ang="5400000" scaled="0"/>
                </a:gradFill>
                <a:effectLst/>
                <a:uLnTx/>
                <a:uFillTx/>
                <a:latin typeface="Segoe UI"/>
                <a:ea typeface="+mn-ea"/>
                <a:cs typeface="+mn-cs"/>
              </a:rPr>
              <a:t>.  </a:t>
            </a:r>
          </a:p>
        </p:txBody>
      </p:sp>
      <p:pic>
        <p:nvPicPr>
          <p:cNvPr id="3" name="Picture 2"/>
          <p:cNvPicPr>
            <a:picLocks noChangeAspect="1"/>
          </p:cNvPicPr>
          <p:nvPr/>
        </p:nvPicPr>
        <p:blipFill>
          <a:blip r:embed="rId3"/>
          <a:stretch>
            <a:fillRect/>
          </a:stretch>
        </p:blipFill>
        <p:spPr>
          <a:xfrm>
            <a:off x="521492" y="1259831"/>
            <a:ext cx="5212731" cy="4410206"/>
          </a:xfrm>
          <a:prstGeom prst="rect">
            <a:avLst/>
          </a:prstGeom>
          <a:ln>
            <a:solidFill>
              <a:schemeClr val="tx2">
                <a:lumMod val="60000"/>
                <a:lumOff val="40000"/>
              </a:schemeClr>
            </a:solidFill>
          </a:ln>
        </p:spPr>
      </p:pic>
      <p:pic>
        <p:nvPicPr>
          <p:cNvPr id="7" name="Picture 6"/>
          <p:cNvPicPr>
            <a:picLocks noChangeAspect="1"/>
          </p:cNvPicPr>
          <p:nvPr/>
        </p:nvPicPr>
        <p:blipFill>
          <a:blip r:embed="rId4"/>
          <a:stretch>
            <a:fillRect/>
          </a:stretch>
        </p:blipFill>
        <p:spPr>
          <a:xfrm>
            <a:off x="1793208" y="2174020"/>
            <a:ext cx="5105118" cy="4504516"/>
          </a:xfrm>
          <a:prstGeom prst="rect">
            <a:avLst/>
          </a:prstGeom>
          <a:ln>
            <a:solidFill>
              <a:schemeClr val="tx2">
                <a:lumMod val="60000"/>
                <a:lumOff val="40000"/>
              </a:schemeClr>
            </a:solidFill>
          </a:ln>
        </p:spPr>
      </p:pic>
    </p:spTree>
    <p:extLst>
      <p:ext uri="{BB962C8B-B14F-4D97-AF65-F5344CB8AC3E}">
        <p14:creationId xmlns:p14="http://schemas.microsoft.com/office/powerpoint/2010/main" val="28998242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建立工作的流程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534" y="1456887"/>
            <a:ext cx="7172818" cy="5254291"/>
          </a:xfrm>
          <a:prstGeom prst="rect">
            <a:avLst/>
          </a:prstGeom>
          <a:ln>
            <a:solidFill>
              <a:schemeClr val="tx2">
                <a:lumMod val="60000"/>
                <a:lumOff val="40000"/>
              </a:schemeClr>
            </a:solidFill>
          </a:ln>
        </p:spPr>
      </p:pic>
      <p:sp>
        <p:nvSpPr>
          <p:cNvPr id="3" name="Rectangle 2"/>
          <p:cNvSpPr/>
          <p:nvPr/>
        </p:nvSpPr>
        <p:spPr bwMode="auto">
          <a:xfrm>
            <a:off x="4392812" y="5132189"/>
            <a:ext cx="3944226" cy="4482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609582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亂序執行原則</a:t>
            </a:r>
            <a:endParaRPr lang="en-US" dirty="0"/>
          </a:p>
        </p:txBody>
      </p:sp>
      <p:sp>
        <p:nvSpPr>
          <p:cNvPr id="4" name="TextBox 3"/>
          <p:cNvSpPr txBox="1"/>
          <p:nvPr/>
        </p:nvSpPr>
        <p:spPr>
          <a:xfrm>
            <a:off x="7082056" y="1288622"/>
            <a:ext cx="4930284" cy="45113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For events received “out of order””</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Drop</a:t>
            </a: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policy: All events that are received out of order are dropped (not processed).</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Adjust</a:t>
            </a: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policy: Timestamps for out of order events are changed to the timestamp of the last correctly ordered event.</a:t>
            </a:r>
          </a:p>
          <a:p>
            <a:pPr marL="342834" marR="0" lvl="0"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Tolerance Window:</a:t>
            </a: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  </a:t>
            </a:r>
          </a:p>
          <a:p>
            <a:pPr marL="799929" marR="0" lvl="1"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Timestamps of events arriving within the tolerance window will be reordered automatically.  </a:t>
            </a:r>
          </a:p>
          <a:p>
            <a:pPr marL="799929" marR="0" lvl="1" indent="-342834"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Events arriving outside the tolerance window will either be dropped or adjusted based on the out of order policy.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19" y="1378264"/>
            <a:ext cx="6618584" cy="4829623"/>
          </a:xfrm>
          <a:prstGeom prst="rect">
            <a:avLst/>
          </a:prstGeom>
          <a:ln>
            <a:solidFill>
              <a:schemeClr val="tx2">
                <a:lumMod val="60000"/>
                <a:lumOff val="40000"/>
              </a:schemeClr>
            </a:solidFill>
          </a:ln>
        </p:spPr>
      </p:pic>
    </p:spTree>
    <p:extLst>
      <p:ext uri="{BB962C8B-B14F-4D97-AF65-F5344CB8AC3E}">
        <p14:creationId xmlns:p14="http://schemas.microsoft.com/office/powerpoint/2010/main" val="74468096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zh-TW" altLang="en-US" dirty="0" smtClean="0"/>
              <a:t>開始輸出</a:t>
            </a:r>
            <a:endParaRPr lang="en-US" dirty="0"/>
          </a:p>
        </p:txBody>
      </p:sp>
      <p:sp>
        <p:nvSpPr>
          <p:cNvPr id="5" name="Rectangle 4"/>
          <p:cNvSpPr/>
          <p:nvPr/>
        </p:nvSpPr>
        <p:spPr>
          <a:xfrm>
            <a:off x="7694328" y="2292971"/>
            <a:ext cx="4260028" cy="2413811"/>
          </a:xfrm>
          <a:prstGeom prst="rect">
            <a:avLst/>
          </a:prstGeom>
          <a:noFill/>
        </p:spPr>
        <p:txBody>
          <a:bodyPr wrap="square" lIns="0" tIns="0" rIns="0" bIns="0" rtlCol="0">
            <a:spAutoFit/>
          </a:bodyPr>
          <a:lstStyle/>
          <a:p>
            <a:pPr marL="336145" marR="0" lvl="0" indent="-33614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For input sources with time data, can specify when you want to start your output (the default is the job start time).</a:t>
            </a:r>
          </a:p>
          <a:p>
            <a:pPr marL="336145" marR="0" lvl="0" indent="-33614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Useful when there is historical input to consume</a:t>
            </a:r>
          </a:p>
          <a:p>
            <a:pPr marL="336145" marR="0" lvl="0" indent="-33614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Useful to start a stopped job to resume from when it stopped.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19" y="1524393"/>
            <a:ext cx="6781004" cy="4952419"/>
          </a:xfrm>
          <a:prstGeom prst="rect">
            <a:avLst/>
          </a:prstGeom>
          <a:ln>
            <a:solidFill>
              <a:schemeClr val="tx2">
                <a:lumMod val="60000"/>
                <a:lumOff val="40000"/>
              </a:schemeClr>
            </a:solidFill>
          </a:ln>
        </p:spPr>
      </p:pic>
    </p:spTree>
    <p:extLst>
      <p:ext uri="{BB962C8B-B14F-4D97-AF65-F5344CB8AC3E}">
        <p14:creationId xmlns:p14="http://schemas.microsoft.com/office/powerpoint/2010/main" val="36111508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建立工作流程</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906" y="1546529"/>
            <a:ext cx="7050446" cy="5164649"/>
          </a:xfrm>
          <a:prstGeom prst="rect">
            <a:avLst/>
          </a:prstGeom>
          <a:ln>
            <a:solidFill>
              <a:schemeClr val="tx2">
                <a:lumMod val="60000"/>
                <a:lumOff val="40000"/>
              </a:schemeClr>
            </a:solidFill>
          </a:ln>
        </p:spPr>
      </p:pic>
      <p:sp>
        <p:nvSpPr>
          <p:cNvPr id="3" name="Rectangle 2"/>
          <p:cNvSpPr/>
          <p:nvPr/>
        </p:nvSpPr>
        <p:spPr bwMode="auto">
          <a:xfrm>
            <a:off x="4392812" y="5670038"/>
            <a:ext cx="3944226" cy="4482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11229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zh-TW" altLang="en-US" dirty="0" smtClean="0"/>
              <a:t>延展事件中樞的效能</a:t>
            </a:r>
            <a:endParaRPr lang="zh-TW" altLang="en-US" dirty="0"/>
          </a:p>
        </p:txBody>
      </p:sp>
      <p:pic>
        <p:nvPicPr>
          <p:cNvPr id="20482" name="Picture 2" descr="https://i-msdn.sec.s-msft.com/dynimg/IC7598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427" y="3172133"/>
            <a:ext cx="5715000" cy="2305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p:nvPr/>
        </p:nvSpPr>
        <p:spPr>
          <a:xfrm>
            <a:off x="274710" y="2016333"/>
            <a:ext cx="5663974" cy="3539430"/>
          </a:xfrm>
          <a:prstGeom prst="rect">
            <a:avLst/>
          </a:prstGeom>
          <a:noFill/>
        </p:spPr>
        <p:txBody>
          <a:bodyPr wrap="square" rtlCol="0">
            <a:spAutoFit/>
          </a:bodyPr>
          <a:lstStyle/>
          <a:p>
            <a:pPr marL="285750" indent="-285750">
              <a:buFont typeface="Arial" panose="020B0604020202020204" pitchFamily="34" charset="0"/>
              <a:buChar char="•"/>
            </a:pPr>
            <a:r>
              <a:rPr lang="zh-TW" altLang="en-US" sz="3200" dirty="0" smtClean="0">
                <a:solidFill>
                  <a:schemeClr val="bg1"/>
                </a:solidFill>
              </a:rPr>
              <a:t>事件中樞僅是佇列資料，每筆資料大小上限為 </a:t>
            </a:r>
            <a:r>
              <a:rPr lang="en-US" altLang="zh-TW" sz="3200" dirty="0" smtClean="0">
                <a:solidFill>
                  <a:schemeClr val="bg1"/>
                </a:solidFill>
              </a:rPr>
              <a:t>64KB</a:t>
            </a:r>
            <a:r>
              <a:rPr lang="zh-TW" altLang="en-US" sz="3200" dirty="0" smtClean="0">
                <a:solidFill>
                  <a:schemeClr val="bg1"/>
                </a:solidFill>
              </a:rPr>
              <a:t>，需另外寫</a:t>
            </a:r>
            <a:r>
              <a:rPr lang="zh-TW" altLang="en-US" sz="3200" dirty="0" smtClean="0">
                <a:solidFill>
                  <a:schemeClr val="bg1"/>
                </a:solidFill>
              </a:rPr>
              <a:t>程式將資料讀出</a:t>
            </a:r>
            <a:endParaRPr lang="en-US" altLang="zh-TW" sz="3200" dirty="0" smtClean="0">
              <a:solidFill>
                <a:schemeClr val="bg1"/>
              </a:solidFill>
            </a:endParaRPr>
          </a:p>
          <a:p>
            <a:pPr marL="285750" indent="-285750">
              <a:buFont typeface="Arial" panose="020B0604020202020204" pitchFamily="34" charset="0"/>
              <a:buChar char="•"/>
            </a:pPr>
            <a:r>
              <a:rPr lang="zh-TW" altLang="en-US" sz="3200" dirty="0" smtClean="0">
                <a:solidFill>
                  <a:schemeClr val="bg1"/>
                </a:solidFill>
              </a:rPr>
              <a:t>透過更多的分割來承載更大的資料頻寬</a:t>
            </a:r>
            <a:endParaRPr lang="en-US" altLang="zh-TW" sz="3200" dirty="0" smtClean="0">
              <a:solidFill>
                <a:schemeClr val="bg1"/>
              </a:solidFill>
            </a:endParaRPr>
          </a:p>
          <a:p>
            <a:pPr marL="285750" indent="-285750">
              <a:buFont typeface="Arial" panose="020B0604020202020204" pitchFamily="34" charset="0"/>
              <a:buChar char="•"/>
            </a:pPr>
            <a:r>
              <a:rPr lang="zh-TW" altLang="en-US" sz="3200" dirty="0" smtClean="0">
                <a:solidFill>
                  <a:schemeClr val="bg1"/>
                </a:solidFill>
              </a:rPr>
              <a:t>接收端可以透過更多的實體來增加讀取的頻寬</a:t>
            </a:r>
            <a:endParaRPr lang="zh-TW" altLang="en-US" sz="3200" dirty="0">
              <a:solidFill>
                <a:schemeClr val="bg1"/>
              </a:solidFill>
            </a:endParaRPr>
          </a:p>
        </p:txBody>
      </p:sp>
    </p:spTree>
    <p:extLst>
      <p:ext uri="{BB962C8B-B14F-4D97-AF65-F5344CB8AC3E}">
        <p14:creationId xmlns:p14="http://schemas.microsoft.com/office/powerpoint/2010/main" val="10390480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儀表板</a:t>
            </a:r>
            <a:endParaRPr lang="en-US" dirty="0"/>
          </a:p>
        </p:txBody>
      </p:sp>
      <p:grpSp>
        <p:nvGrpSpPr>
          <p:cNvPr id="12" name="Group 11"/>
          <p:cNvGrpSpPr/>
          <p:nvPr/>
        </p:nvGrpSpPr>
        <p:grpSpPr>
          <a:xfrm>
            <a:off x="538227" y="1256176"/>
            <a:ext cx="11009056" cy="5037157"/>
            <a:chOff x="549019" y="1295957"/>
            <a:chExt cx="11229810" cy="5138162"/>
          </a:xfrm>
        </p:grpSpPr>
        <p:sp>
          <p:nvSpPr>
            <p:cNvPr id="4" name="TextBox 3"/>
            <p:cNvSpPr txBox="1"/>
            <p:nvPr/>
          </p:nvSpPr>
          <p:spPr>
            <a:xfrm>
              <a:off x="8047017" y="1295957"/>
              <a:ext cx="3731812" cy="3847207"/>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The Stream Analytics dashboard provides: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high-level view of performance status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access to commands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interface to Start, Stop, and Delete Jobs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allocation of Streaming Units to jobs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access to operation (Service) logs.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19" y="1480607"/>
              <a:ext cx="6766486" cy="4953512"/>
            </a:xfrm>
            <a:prstGeom prst="rect">
              <a:avLst/>
            </a:prstGeom>
            <a:ln>
              <a:solidFill>
                <a:schemeClr val="tx2">
                  <a:lumMod val="60000"/>
                  <a:lumOff val="40000"/>
                </a:schemeClr>
              </a:solidFill>
            </a:ln>
          </p:spPr>
        </p:pic>
        <p:cxnSp>
          <p:nvCxnSpPr>
            <p:cNvPr id="11" name="Straight Arrow Connector 10"/>
            <p:cNvCxnSpPr/>
            <p:nvPr/>
          </p:nvCxnSpPr>
          <p:spPr>
            <a:xfrm flipH="1">
              <a:off x="6949749" y="4960286"/>
              <a:ext cx="823015" cy="0"/>
            </a:xfrm>
            <a:prstGeom prst="straightConnector1">
              <a:avLst/>
            </a:prstGeom>
            <a:ln w="28575">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54106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操作記錄檔</a:t>
            </a:r>
            <a:endParaRPr lang="en-US" dirty="0"/>
          </a:p>
        </p:txBody>
      </p:sp>
      <p:sp>
        <p:nvSpPr>
          <p:cNvPr id="4" name="TextBox 3"/>
          <p:cNvSpPr txBox="1"/>
          <p:nvPr/>
        </p:nvSpPr>
        <p:spPr>
          <a:xfrm>
            <a:off x="8068114" y="1277604"/>
            <a:ext cx="3764942" cy="422416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Operation Logs is accessible via the Dashboard</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Shows the status of a job:</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Stopped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Started</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Initializing</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Idle</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Running</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Processing</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Writing</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Details link (bottom of page) pops up more details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52" y="1189496"/>
            <a:ext cx="6931829" cy="5083740"/>
          </a:xfrm>
          <a:prstGeom prst="rect">
            <a:avLst/>
          </a:prstGeom>
          <a:ln>
            <a:solidFill>
              <a:schemeClr val="tx2">
                <a:lumMod val="60000"/>
                <a:lumOff val="40000"/>
              </a:schemeClr>
            </a:solidFill>
          </a:ln>
        </p:spPr>
      </p:pic>
      <p:pic>
        <p:nvPicPr>
          <p:cNvPr id="9" name="Picture 8"/>
          <p:cNvPicPr>
            <a:picLocks noChangeAspect="1"/>
          </p:cNvPicPr>
          <p:nvPr/>
        </p:nvPicPr>
        <p:blipFill>
          <a:blip r:embed="rId4"/>
          <a:stretch>
            <a:fillRect/>
          </a:stretch>
        </p:blipFill>
        <p:spPr>
          <a:xfrm>
            <a:off x="4028497" y="3966849"/>
            <a:ext cx="3681050" cy="2778887"/>
          </a:xfrm>
          <a:prstGeom prst="rect">
            <a:avLst/>
          </a:prstGeom>
          <a:ln>
            <a:solidFill>
              <a:schemeClr val="tx2">
                <a:lumMod val="60000"/>
                <a:lumOff val="40000"/>
              </a:schemeClr>
            </a:solidFill>
          </a:ln>
        </p:spPr>
      </p:pic>
    </p:spTree>
    <p:extLst>
      <p:ext uri="{BB962C8B-B14F-4D97-AF65-F5344CB8AC3E}">
        <p14:creationId xmlns:p14="http://schemas.microsoft.com/office/powerpoint/2010/main" val="24742479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監控工作執行狀況</a:t>
            </a:r>
            <a:endParaRPr lang="en-US" dirty="0"/>
          </a:p>
        </p:txBody>
      </p:sp>
      <p:sp>
        <p:nvSpPr>
          <p:cNvPr id="4" name="TextBox 3"/>
          <p:cNvSpPr txBox="1"/>
          <p:nvPr/>
        </p:nvSpPr>
        <p:spPr>
          <a:xfrm>
            <a:off x="7717587" y="1124374"/>
            <a:ext cx="4245719" cy="4676758"/>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The Azure Management Portal shows key usage and performance metrics: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Latency (min, max and average)</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Incoming throughput: Measure of data received by the Stream Analytics Job (in bytes)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Outgoing Throughput: a measure of data sent by the stream analytics job to output source (in bytes)</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Error Count: number of error messages incurred by a stream analytics job</a:t>
            </a:r>
          </a:p>
          <a:p>
            <a:pPr marL="336145"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Metrics can be added to or removed from the chart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39" y="1124374"/>
            <a:ext cx="7186696" cy="5262796"/>
          </a:xfrm>
          <a:prstGeom prst="rect">
            <a:avLst/>
          </a:prstGeom>
          <a:ln>
            <a:solidFill>
              <a:schemeClr val="tx2">
                <a:lumMod val="60000"/>
                <a:lumOff val="40000"/>
              </a:schemeClr>
            </a:solidFill>
          </a:ln>
        </p:spPr>
      </p:pic>
    </p:spTree>
    <p:extLst>
      <p:ext uri="{BB962C8B-B14F-4D97-AF65-F5344CB8AC3E}">
        <p14:creationId xmlns:p14="http://schemas.microsoft.com/office/powerpoint/2010/main" val="84763501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延展串流處理單位</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89" y="2084377"/>
            <a:ext cx="7440017" cy="2509962"/>
          </a:xfrm>
          <a:prstGeom prst="rect">
            <a:avLst/>
          </a:prstGeom>
          <a:ln>
            <a:solidFill>
              <a:schemeClr val="tx2">
                <a:lumMod val="60000"/>
                <a:lumOff val="40000"/>
              </a:schemeClr>
            </a:solidFill>
          </a:ln>
        </p:spPr>
      </p:pic>
      <p:sp>
        <p:nvSpPr>
          <p:cNvPr id="5" name="TextBox 4"/>
          <p:cNvSpPr txBox="1"/>
          <p:nvPr/>
        </p:nvSpPr>
        <p:spPr>
          <a:xfrm>
            <a:off x="7888830" y="1277604"/>
            <a:ext cx="4033932" cy="5204779"/>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Is a measure of the computing resource available for processing a Job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streaming unit  provides up to 1 MB/second throughput.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Each job needs a minimum of one streaming unit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Streaming Units required for a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rate of incoming events</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complexity of the query  </a:t>
            </a:r>
          </a:p>
          <a:p>
            <a:pPr marL="0" marR="0" lvl="0" indent="0" algn="l" defTabSz="914400" rtl="0" eaLnBrk="1" fontAlgn="auto" latinLnBrk="0" hangingPunct="1">
              <a:lnSpc>
                <a:spcPct val="100000"/>
              </a:lnSpc>
              <a:spcBef>
                <a:spcPts val="588"/>
              </a:spcBef>
              <a:spcAft>
                <a:spcPts val="0"/>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Total number of streaming units that can be used by a Stream Analytics job depends on:</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steps in the query defined for the job and </a:t>
            </a:r>
          </a:p>
          <a:p>
            <a:pPr marL="336145" marR="0" lvl="0" indent="-3361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number of partitions for each step. </a:t>
            </a:r>
          </a:p>
        </p:txBody>
      </p:sp>
    </p:spTree>
    <p:extLst>
      <p:ext uri="{BB962C8B-B14F-4D97-AF65-F5344CB8AC3E}">
        <p14:creationId xmlns:p14="http://schemas.microsoft.com/office/powerpoint/2010/main" val="315020894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透過分割進行延展</a:t>
            </a:r>
            <a:endParaRPr lang="en-US" dirty="0"/>
          </a:p>
        </p:txBody>
      </p:sp>
      <p:sp>
        <p:nvSpPr>
          <p:cNvPr id="6" name="TextBox 5"/>
          <p:cNvSpPr txBox="1"/>
          <p:nvPr/>
        </p:nvSpPr>
        <p:spPr>
          <a:xfrm>
            <a:off x="8399029" y="560472"/>
            <a:ext cx="3610871" cy="6026137"/>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When a query is partitioned, input events will be processed and aggregated in a separate partition groups</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Output events are produced for each partition group</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Partitioning allows for parallel execution and scale out</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To read from Event Hubs ensure that the number of partitions match</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1"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Requirements:</a:t>
            </a:r>
          </a:p>
          <a:p>
            <a:pPr marL="328363"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The input source must be partitioned</a:t>
            </a:r>
          </a:p>
          <a:p>
            <a:pPr marL="328363"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The select statement of the query must read from the partitioned input source</a:t>
            </a:r>
          </a:p>
          <a:p>
            <a:pPr marL="328363" marR="0" lvl="0" indent="-336145" algn="l" defTabSz="914400" rtl="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The query within the step must have the </a:t>
            </a:r>
            <a:r>
              <a:rPr kumimoji="0" lang="en-US" sz="1765" b="1"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Partition By </a:t>
            </a:r>
            <a:r>
              <a:rPr kumimoji="0" lang="en-US" sz="1765" b="0" i="0" u="none" strike="noStrike" kern="1200" cap="none" spc="-70" normalizeH="0" baseline="0" noProof="0" dirty="0">
                <a:ln>
                  <a:noFill/>
                </a:ln>
                <a:solidFill>
                  <a:srgbClr val="505050"/>
                </a:solidFill>
                <a:effectLst/>
                <a:uLnTx/>
                <a:uFillTx/>
                <a:latin typeface="Segoe UI Light" panose="020B0502040204020203" pitchFamily="34" charset="0"/>
                <a:ea typeface="+mn-ea"/>
                <a:cs typeface="+mn-cs"/>
              </a:rPr>
              <a:t>keyword</a:t>
            </a:r>
          </a:p>
        </p:txBody>
      </p:sp>
      <p:sp>
        <p:nvSpPr>
          <p:cNvPr id="11" name="Rectangle 10"/>
          <p:cNvSpPr/>
          <p:nvPr/>
        </p:nvSpPr>
        <p:spPr bwMode="auto">
          <a:xfrm>
            <a:off x="192580" y="1248503"/>
            <a:ext cx="6235157" cy="1553007"/>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1427" tIns="45713" rIns="91427" bIns="45713" numCol="1" spcCol="0" rtlCol="0" fromWordArt="0" anchor="ctr" anchorCtr="0" forceAA="0" compatLnSpc="1">
            <a:prstTxWarp prst="textNoShape">
              <a:avLst/>
            </a:prstTxWarp>
            <a:noAutofit/>
          </a:bodyPr>
          <a:lstStyle/>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SELECT COUNT</a:t>
            </a:r>
            <a:r>
              <a:rPr kumimoji="0" lang="en-US" sz="1765" b="0" i="0" u="none" strike="noStrike" kern="1200" cap="none" spc="-70" normalizeH="0" baseline="0" noProof="0" dirty="0">
                <a:ln>
                  <a:noFill/>
                </a:ln>
                <a:solidFill>
                  <a:srgbClr val="FF8C00">
                    <a:lumMod val="50000"/>
                  </a:srgbClr>
                </a:solidFill>
                <a:effectLst/>
                <a:uLnTx/>
                <a:uFillTx/>
                <a:latin typeface="Segoe UI Light" panose="020B0502040204020203" pitchFamily="34" charset="0"/>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AS</a:t>
            </a:r>
            <a:r>
              <a:rPr kumimoji="0" lang="en-US" sz="1765" b="0" i="0" u="none" strike="noStrike" kern="1200" cap="none" spc="-70" normalizeH="0" baseline="0" noProof="0" dirty="0">
                <a:ln>
                  <a:noFill/>
                </a:ln>
                <a:solidFill>
                  <a:srgbClr val="FF8C00">
                    <a:lumMod val="50000"/>
                  </a:srgbClr>
                </a:solidFill>
                <a:effectLst/>
                <a:uLnTx/>
                <a:uFillTx/>
                <a:latin typeface="Segoe UI Light" panose="020B0502040204020203" pitchFamily="34" charset="0"/>
                <a:ea typeface="+mn-ea"/>
                <a:cs typeface="+mn-cs"/>
              </a:rPr>
              <a:t> </a:t>
            </a:r>
            <a:r>
              <a:rPr kumimoji="0" lang="en-US" sz="1765" b="0"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Count, </a:t>
            </a:r>
            <a:r>
              <a:rPr kumimoji="0" lang="en-US" sz="1765" b="0" i="0" u="none" strike="noStrike" kern="1200" cap="none" spc="-70" normalizeH="0" baseline="0" noProof="0" dirty="0" err="1">
                <a:ln>
                  <a:noFill/>
                </a:ln>
                <a:solidFill>
                  <a:srgbClr val="969696">
                    <a:lumMod val="50000"/>
                  </a:srgbClr>
                </a:solidFill>
                <a:effectLst/>
                <a:uLnTx/>
                <a:uFillTx/>
                <a:latin typeface="Segoe UI Light" panose="020B0502040204020203" pitchFamily="34" charset="0"/>
                <a:ea typeface="+mn-ea"/>
                <a:cs typeface="+mn-cs"/>
              </a:rPr>
              <a:t>TollBoothId</a:t>
            </a:r>
            <a:r>
              <a:rPr kumimoji="0" lang="en-US" sz="1765" b="0"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FROM</a:t>
            </a:r>
            <a:r>
              <a:rPr kumimoji="0" lang="en-US" sz="1765" b="0" i="0" u="none" strike="noStrike" kern="1200" cap="none" spc="-70" normalizeH="0" baseline="0" noProof="0" dirty="0">
                <a:ln>
                  <a:noFill/>
                </a:ln>
                <a:solidFill>
                  <a:srgbClr val="FF8C00">
                    <a:lumMod val="50000"/>
                  </a:srgbClr>
                </a:solidFill>
                <a:effectLst/>
                <a:uLnTx/>
                <a:uFillTx/>
                <a:latin typeface="Segoe UI Light" panose="020B0502040204020203" pitchFamily="34" charset="0"/>
                <a:ea typeface="+mn-ea"/>
                <a:cs typeface="+mn-cs"/>
              </a:rPr>
              <a:t> </a:t>
            </a:r>
            <a:r>
              <a:rPr kumimoji="0" lang="en-US" sz="1765" b="0"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EntryStream</a:t>
            </a:r>
            <a:r>
              <a:rPr kumimoji="0" lang="en-US" sz="1765" b="0" i="0" u="none" strike="noStrike" kern="1200" cap="none" spc="-70" normalizeH="0" baseline="0" noProof="0" dirty="0">
                <a:ln>
                  <a:noFill/>
                </a:ln>
                <a:solidFill>
                  <a:srgbClr val="FF8C00">
                    <a:lumMod val="50000"/>
                  </a:srgbClr>
                </a:solidFill>
                <a:effectLst/>
                <a:uLnTx/>
                <a:uFillTx/>
                <a:latin typeface="Segoe UI Light" panose="020B0502040204020203" pitchFamily="34" charset="0"/>
                <a:ea typeface="+mn-ea"/>
                <a:cs typeface="+mn-cs"/>
              </a:rPr>
              <a:t> </a:t>
            </a: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Partition By </a:t>
            </a:r>
            <a:r>
              <a:rPr kumimoji="0" lang="en-US" sz="1765" b="0" i="0" u="none" strike="noStrike" kern="1200" cap="none" spc="-70" normalizeH="0" baseline="0" noProof="0" dirty="0" err="1">
                <a:ln>
                  <a:noFill/>
                </a:ln>
                <a:solidFill>
                  <a:srgbClr val="969696">
                    <a:lumMod val="50000"/>
                  </a:srgbClr>
                </a:solidFill>
                <a:effectLst/>
                <a:uLnTx/>
                <a:uFillTx/>
                <a:latin typeface="Segoe UI Light" panose="020B0502040204020203" pitchFamily="34" charset="0"/>
                <a:ea typeface="+mn-ea"/>
                <a:cs typeface="+mn-cs"/>
              </a:rPr>
              <a:t>PartitionId</a:t>
            </a:r>
            <a:r>
              <a:rPr kumimoji="0" lang="en-US" sz="1765" b="0" i="0" u="none" strike="noStrike" kern="1200" cap="none" spc="-70" normalizeH="0" baseline="0" noProof="0" dirty="0">
                <a:ln>
                  <a:noFill/>
                </a:ln>
                <a:solidFill>
                  <a:srgbClr val="FF8C00">
                    <a:lumMod val="50000"/>
                  </a:srgbClr>
                </a:solidFill>
                <a:effectLst/>
                <a:uLnTx/>
                <a:uFillTx/>
                <a:latin typeface="Segoe UI Light" panose="020B0502040204020203" pitchFamily="34" charset="0"/>
                <a:ea typeface="+mn-ea"/>
                <a:cs typeface="+mn-cs"/>
              </a:rPr>
              <a:t> </a:t>
            </a:r>
          </a:p>
          <a:p>
            <a:pPr marL="179277" marR="0" lvl="0" indent="0" algn="l" defTabSz="914400" rtl="0" eaLnBrk="1" fontAlgn="auto" latinLnBrk="0" hangingPunct="1">
              <a:lnSpc>
                <a:spcPct val="115000"/>
              </a:lnSpc>
              <a:spcBef>
                <a:spcPts val="0"/>
              </a:spcBef>
              <a:spcAft>
                <a:spcPts val="400"/>
              </a:spcAft>
              <a:buClrTx/>
              <a:buSzTx/>
              <a:buFontTx/>
              <a:buNone/>
              <a:tabLst/>
              <a:defRPr/>
            </a:pP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GROUP BY </a:t>
            </a:r>
            <a:r>
              <a:rPr kumimoji="0" lang="en-US" sz="1765" b="0" i="0" u="none" strike="noStrike" kern="1200" cap="none" spc="-70" normalizeH="0" baseline="0" noProof="0" dirty="0" err="1">
                <a:ln>
                  <a:noFill/>
                </a:ln>
                <a:solidFill>
                  <a:srgbClr val="00BCF2">
                    <a:lumMod val="50000"/>
                  </a:srgbClr>
                </a:solidFill>
                <a:effectLst/>
                <a:uLnTx/>
                <a:uFillTx/>
                <a:latin typeface="Segoe UI Light" panose="020B0502040204020203" pitchFamily="34" charset="0"/>
                <a:ea typeface="+mn-ea"/>
                <a:cs typeface="+mn-cs"/>
              </a:rPr>
              <a:t>TumblingWindow</a:t>
            </a:r>
            <a:r>
              <a:rPr kumimoji="0" lang="en-US" sz="1765" b="0" i="0" u="none" strike="noStrike" kern="1200" cap="none" spc="-70" normalizeH="0" baseline="0" noProof="0" dirty="0">
                <a:ln>
                  <a:noFill/>
                </a:ln>
                <a:solidFill>
                  <a:srgbClr val="00BCF2">
                    <a:lumMod val="50000"/>
                  </a:srgbClr>
                </a:solidFill>
                <a:effectLst/>
                <a:uLnTx/>
                <a:uFillTx/>
                <a:latin typeface="Segoe UI Light" panose="020B0502040204020203" pitchFamily="34" charset="0"/>
                <a:ea typeface="+mn-ea"/>
                <a:cs typeface="+mn-cs"/>
              </a:rPr>
              <a:t> </a:t>
            </a:r>
            <a:r>
              <a:rPr kumimoji="0" lang="en-US" sz="1765" b="0"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(minute, 3), </a:t>
            </a:r>
            <a:r>
              <a:rPr kumimoji="0" lang="en-US" sz="1765" b="0" i="0" u="none" strike="noStrike" kern="1200" cap="none" spc="-70" normalizeH="0" baseline="0" noProof="0" dirty="0" err="1">
                <a:ln>
                  <a:noFill/>
                </a:ln>
                <a:solidFill>
                  <a:srgbClr val="969696">
                    <a:lumMod val="50000"/>
                  </a:srgbClr>
                </a:solidFill>
                <a:effectLst/>
                <a:uLnTx/>
                <a:uFillTx/>
                <a:latin typeface="Segoe UI Light" panose="020B0502040204020203" pitchFamily="34" charset="0"/>
                <a:ea typeface="+mn-ea"/>
                <a:cs typeface="+mn-cs"/>
              </a:rPr>
              <a:t>TollBoothId</a:t>
            </a:r>
            <a:r>
              <a:rPr kumimoji="0" lang="en-US" sz="1765" b="0" i="0" u="none" strike="noStrike" kern="1200" cap="none" spc="-70" normalizeH="0" baseline="0" noProof="0" dirty="0">
                <a:ln>
                  <a:noFill/>
                </a:ln>
                <a:solidFill>
                  <a:srgbClr val="969696">
                    <a:lumMod val="50000"/>
                  </a:srgbClr>
                </a:solidFill>
                <a:effectLst/>
                <a:uLnTx/>
                <a:uFillTx/>
                <a:latin typeface="Segoe UI Light" panose="020B0502040204020203" pitchFamily="34" charset="0"/>
                <a:ea typeface="+mn-ea"/>
                <a:cs typeface="+mn-cs"/>
              </a:rPr>
              <a:t> </a:t>
            </a:r>
          </a:p>
        </p:txBody>
      </p:sp>
      <p:sp>
        <p:nvSpPr>
          <p:cNvPr id="31" name="Rectangle 30"/>
          <p:cNvSpPr/>
          <p:nvPr/>
        </p:nvSpPr>
        <p:spPr bwMode="auto">
          <a:xfrm>
            <a:off x="4571046" y="2685331"/>
            <a:ext cx="3228143" cy="37553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50" normalizeH="0" baseline="0" noProof="0" dirty="0">
              <a:ln>
                <a:noFill/>
              </a:ln>
              <a:solidFill>
                <a:srgbClr val="FFFFFF">
                  <a:lumMod val="95000"/>
                </a:srgbClr>
              </a:solidFill>
              <a:effectLst/>
              <a:uLnTx/>
              <a:uFillTx/>
              <a:latin typeface="Segoe UI"/>
              <a:ea typeface="Segoe UI" pitchFamily="34" charset="0"/>
              <a:cs typeface="Segoe UI" pitchFamily="34" charset="0"/>
            </a:endParaRPr>
          </a:p>
        </p:txBody>
      </p:sp>
      <p:sp>
        <p:nvSpPr>
          <p:cNvPr id="44" name="TextBox 43"/>
          <p:cNvSpPr txBox="1"/>
          <p:nvPr/>
        </p:nvSpPr>
        <p:spPr>
          <a:xfrm>
            <a:off x="6041428" y="4068733"/>
            <a:ext cx="506378" cy="211209"/>
          </a:xfrm>
          <a:prstGeom prst="rect">
            <a:avLst/>
          </a:prstGeom>
          <a:solidFill>
            <a:schemeClr val="accent1">
              <a:lumMod val="75000"/>
            </a:schemeClr>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FFFFFF">
                    <a:lumMod val="95000"/>
                  </a:srgbClr>
                </a:solidFill>
                <a:effectLst/>
                <a:uLnTx/>
                <a:uFillTx/>
                <a:latin typeface="Segoe UI"/>
                <a:ea typeface="+mn-ea"/>
                <a:cs typeface="+mn-cs"/>
              </a:rPr>
              <a:t>Step</a:t>
            </a:r>
          </a:p>
        </p:txBody>
      </p:sp>
      <p:cxnSp>
        <p:nvCxnSpPr>
          <p:cNvPr id="53" name="Straight Arrow Connector 52"/>
          <p:cNvCxnSpPr/>
          <p:nvPr/>
        </p:nvCxnSpPr>
        <p:spPr>
          <a:xfrm>
            <a:off x="6572856" y="4174337"/>
            <a:ext cx="306844" cy="0"/>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646915" y="4174337"/>
            <a:ext cx="306844"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913951" y="4068733"/>
            <a:ext cx="701547" cy="211209"/>
          </a:xfrm>
          <a:prstGeom prst="rect">
            <a:avLst/>
          </a:prstGeom>
          <a:solidFill>
            <a:schemeClr val="accent2"/>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FFFFFF">
                    <a:lumMod val="95000"/>
                  </a:srgbClr>
                </a:solidFill>
                <a:effectLst/>
                <a:uLnTx/>
                <a:uFillTx/>
                <a:latin typeface="Segoe UI"/>
                <a:ea typeface="+mn-ea"/>
                <a:cs typeface="+mn-cs"/>
              </a:rPr>
              <a:t>Result 1</a:t>
            </a:r>
          </a:p>
        </p:txBody>
      </p:sp>
      <p:grpSp>
        <p:nvGrpSpPr>
          <p:cNvPr id="15" name="Group 14"/>
          <p:cNvGrpSpPr/>
          <p:nvPr/>
        </p:nvGrpSpPr>
        <p:grpSpPr>
          <a:xfrm>
            <a:off x="4877839" y="4080047"/>
            <a:ext cx="696240" cy="163448"/>
            <a:chOff x="4115140" y="4214378"/>
            <a:chExt cx="710201" cy="166725"/>
          </a:xfrm>
        </p:grpSpPr>
        <p:sp>
          <p:nvSpPr>
            <p:cNvPr id="97" name="Rectangle 96"/>
            <p:cNvSpPr/>
            <p:nvPr/>
          </p:nvSpPr>
          <p:spPr bwMode="auto">
            <a:xfrm>
              <a:off x="4115140"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98" name="Rectangle 97"/>
            <p:cNvSpPr/>
            <p:nvPr/>
          </p:nvSpPr>
          <p:spPr bwMode="auto">
            <a:xfrm>
              <a:off x="4296087"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99" name="Rectangle 98"/>
            <p:cNvSpPr/>
            <p:nvPr/>
          </p:nvSpPr>
          <p:spPr bwMode="auto">
            <a:xfrm>
              <a:off x="4480896"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00" name="Rectangle 99"/>
            <p:cNvSpPr/>
            <p:nvPr/>
          </p:nvSpPr>
          <p:spPr bwMode="auto">
            <a:xfrm>
              <a:off x="4659261" y="4214378"/>
              <a:ext cx="166080" cy="16672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grpSp>
      <p:sp>
        <p:nvSpPr>
          <p:cNvPr id="47" name="TextBox 46"/>
          <p:cNvSpPr txBox="1"/>
          <p:nvPr/>
        </p:nvSpPr>
        <p:spPr>
          <a:xfrm>
            <a:off x="6041428" y="4464086"/>
            <a:ext cx="506378" cy="211209"/>
          </a:xfrm>
          <a:prstGeom prst="rect">
            <a:avLst/>
          </a:prstGeom>
          <a:solidFill>
            <a:schemeClr val="accent1">
              <a:lumMod val="75000"/>
            </a:schemeClr>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FFFFFF">
                    <a:lumMod val="95000"/>
                  </a:srgbClr>
                </a:solidFill>
                <a:effectLst/>
                <a:uLnTx/>
                <a:uFillTx/>
                <a:latin typeface="Segoe UI"/>
                <a:ea typeface="+mn-ea"/>
                <a:cs typeface="+mn-cs"/>
              </a:rPr>
              <a:t>Step</a:t>
            </a:r>
          </a:p>
        </p:txBody>
      </p:sp>
      <p:cxnSp>
        <p:nvCxnSpPr>
          <p:cNvPr id="52" name="Straight Arrow Connector 51"/>
          <p:cNvCxnSpPr/>
          <p:nvPr/>
        </p:nvCxnSpPr>
        <p:spPr>
          <a:xfrm>
            <a:off x="6572856" y="4569691"/>
            <a:ext cx="306844" cy="0"/>
          </a:xfrm>
          <a:prstGeom prst="straightConnector1">
            <a:avLst/>
          </a:prstGeom>
          <a:solidFill>
            <a:schemeClr val="bg2">
              <a:lumMod val="75000"/>
            </a:schemeClr>
          </a:solidFill>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649003" y="4569691"/>
            <a:ext cx="306844" cy="0"/>
          </a:xfrm>
          <a:prstGeom prst="straightConnector1">
            <a:avLst/>
          </a:prstGeom>
          <a:solidFill>
            <a:schemeClr val="bg2">
              <a:lumMod val="75000"/>
            </a:schemeClr>
          </a:solidFill>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13951" y="4464086"/>
            <a:ext cx="701547" cy="211209"/>
          </a:xfrm>
          <a:prstGeom prst="rect">
            <a:avLst/>
          </a:prstGeom>
          <a:solidFill>
            <a:schemeClr val="tx1">
              <a:lumMod val="75000"/>
              <a:lumOff val="25000"/>
            </a:schemeClr>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FFFFFF">
                    <a:lumMod val="95000"/>
                  </a:srgbClr>
                </a:solidFill>
                <a:effectLst/>
                <a:uLnTx/>
                <a:uFillTx/>
                <a:latin typeface="Segoe UI"/>
                <a:ea typeface="+mn-ea"/>
                <a:cs typeface="+mn-cs"/>
              </a:rPr>
              <a:t>Result 2</a:t>
            </a:r>
          </a:p>
        </p:txBody>
      </p:sp>
      <p:grpSp>
        <p:nvGrpSpPr>
          <p:cNvPr id="14" name="Group 13"/>
          <p:cNvGrpSpPr/>
          <p:nvPr/>
        </p:nvGrpSpPr>
        <p:grpSpPr>
          <a:xfrm>
            <a:off x="4877839" y="4487968"/>
            <a:ext cx="696240" cy="163448"/>
            <a:chOff x="4115140" y="4630478"/>
            <a:chExt cx="710201" cy="166725"/>
          </a:xfrm>
        </p:grpSpPr>
        <p:sp>
          <p:nvSpPr>
            <p:cNvPr id="103" name="Rectangle 102"/>
            <p:cNvSpPr/>
            <p:nvPr/>
          </p:nvSpPr>
          <p:spPr bwMode="auto">
            <a:xfrm>
              <a:off x="4115140"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04" name="Rectangle 103"/>
            <p:cNvSpPr/>
            <p:nvPr/>
          </p:nvSpPr>
          <p:spPr bwMode="auto">
            <a:xfrm>
              <a:off x="4296087"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05" name="Rectangle 104"/>
            <p:cNvSpPr/>
            <p:nvPr/>
          </p:nvSpPr>
          <p:spPr bwMode="auto">
            <a:xfrm>
              <a:off x="4480896"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06" name="Rectangle 105"/>
            <p:cNvSpPr/>
            <p:nvPr/>
          </p:nvSpPr>
          <p:spPr bwMode="auto">
            <a:xfrm>
              <a:off x="4659261" y="4630478"/>
              <a:ext cx="166080" cy="1667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grpSp>
      <p:sp>
        <p:nvSpPr>
          <p:cNvPr id="48" name="TextBox 47"/>
          <p:cNvSpPr txBox="1"/>
          <p:nvPr/>
        </p:nvSpPr>
        <p:spPr>
          <a:xfrm>
            <a:off x="6041428" y="4918930"/>
            <a:ext cx="506378" cy="211209"/>
          </a:xfrm>
          <a:prstGeom prst="rect">
            <a:avLst/>
          </a:prstGeom>
          <a:solidFill>
            <a:schemeClr val="accent1">
              <a:lumMod val="75000"/>
            </a:schemeClr>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FFFFFF">
                    <a:lumMod val="95000"/>
                  </a:srgbClr>
                </a:solidFill>
                <a:effectLst/>
                <a:uLnTx/>
                <a:uFillTx/>
                <a:latin typeface="Segoe UI"/>
                <a:ea typeface="+mn-ea"/>
                <a:cs typeface="+mn-cs"/>
              </a:rPr>
              <a:t>Step</a:t>
            </a:r>
          </a:p>
        </p:txBody>
      </p:sp>
      <p:cxnSp>
        <p:nvCxnSpPr>
          <p:cNvPr id="59" name="Straight Arrow Connector 58"/>
          <p:cNvCxnSpPr/>
          <p:nvPr/>
        </p:nvCxnSpPr>
        <p:spPr>
          <a:xfrm>
            <a:off x="5647793" y="5024534"/>
            <a:ext cx="306844"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572856" y="5024534"/>
            <a:ext cx="306844" cy="0"/>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13951" y="4918930"/>
            <a:ext cx="701547" cy="211209"/>
          </a:xfrm>
          <a:prstGeom prst="rect">
            <a:avLst/>
          </a:prstGeom>
          <a:solidFill>
            <a:schemeClr val="accent5">
              <a:lumMod val="60000"/>
              <a:lumOff val="40000"/>
            </a:schemeClr>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70" normalizeH="0" baseline="0" noProof="0" dirty="0">
                <a:ln>
                  <a:noFill/>
                </a:ln>
                <a:solidFill>
                  <a:srgbClr val="505050"/>
                </a:solidFill>
                <a:effectLst/>
                <a:uLnTx/>
                <a:uFillTx/>
                <a:latin typeface="Segoe UI"/>
                <a:ea typeface="+mn-ea"/>
                <a:cs typeface="+mn-cs"/>
              </a:rPr>
              <a:t>Result 3</a:t>
            </a:r>
          </a:p>
        </p:txBody>
      </p:sp>
      <p:grpSp>
        <p:nvGrpSpPr>
          <p:cNvPr id="10" name="Group 9"/>
          <p:cNvGrpSpPr/>
          <p:nvPr/>
        </p:nvGrpSpPr>
        <p:grpSpPr>
          <a:xfrm>
            <a:off x="4877839" y="4942811"/>
            <a:ext cx="696240" cy="163448"/>
            <a:chOff x="4115140" y="5094442"/>
            <a:chExt cx="710201" cy="166725"/>
          </a:xfrm>
        </p:grpSpPr>
        <p:sp>
          <p:nvSpPr>
            <p:cNvPr id="108" name="Rectangle 107"/>
            <p:cNvSpPr/>
            <p:nvPr/>
          </p:nvSpPr>
          <p:spPr bwMode="auto">
            <a:xfrm>
              <a:off x="4115140"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09" name="Rectangle 108"/>
            <p:cNvSpPr/>
            <p:nvPr/>
          </p:nvSpPr>
          <p:spPr bwMode="auto">
            <a:xfrm>
              <a:off x="4296087"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10" name="Rectangle 109"/>
            <p:cNvSpPr/>
            <p:nvPr/>
          </p:nvSpPr>
          <p:spPr bwMode="auto">
            <a:xfrm>
              <a:off x="4480896"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sp>
          <p:nvSpPr>
            <p:cNvPr id="111" name="Rectangle 110"/>
            <p:cNvSpPr/>
            <p:nvPr/>
          </p:nvSpPr>
          <p:spPr bwMode="auto">
            <a:xfrm>
              <a:off x="4659261" y="5094442"/>
              <a:ext cx="166080" cy="16672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lumMod val="95000"/>
                  </a:srgbClr>
                </a:solidFill>
                <a:effectLst/>
                <a:uLnTx/>
                <a:uFillTx/>
                <a:latin typeface="Segoe UI"/>
                <a:ea typeface="+mn-ea"/>
                <a:cs typeface="+mn-cs"/>
              </a:endParaRPr>
            </a:p>
          </p:txBody>
        </p:sp>
      </p:grpSp>
      <p:cxnSp>
        <p:nvCxnSpPr>
          <p:cNvPr id="119" name="Straight Connector 118"/>
          <p:cNvCxnSpPr/>
          <p:nvPr/>
        </p:nvCxnSpPr>
        <p:spPr>
          <a:xfrm flipH="1">
            <a:off x="3001951" y="4591206"/>
            <a:ext cx="31263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314584" y="4175660"/>
            <a:ext cx="0" cy="85013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314585" y="4174338"/>
            <a:ext cx="1167868" cy="1323"/>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329196" y="4591047"/>
            <a:ext cx="1153257" cy="2883"/>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318761" y="5018958"/>
            <a:ext cx="1163693" cy="5576"/>
          </a:xfrm>
          <a:prstGeom prst="line">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042133" y="6040968"/>
            <a:ext cx="1292764" cy="704769"/>
            <a:chOff x="873284" y="5578493"/>
            <a:chExt cx="1318687" cy="718901"/>
          </a:xfrm>
        </p:grpSpPr>
        <p:grpSp>
          <p:nvGrpSpPr>
            <p:cNvPr id="148" name="Group 147"/>
            <p:cNvGrpSpPr/>
            <p:nvPr/>
          </p:nvGrpSpPr>
          <p:grpSpPr>
            <a:xfrm>
              <a:off x="873285" y="5578493"/>
              <a:ext cx="1276321" cy="246123"/>
              <a:chOff x="5862016" y="5758778"/>
              <a:chExt cx="1251409" cy="241319"/>
            </a:xfrm>
          </p:grpSpPr>
          <p:sp>
            <p:nvSpPr>
              <p:cNvPr id="27" name="TextBox 26"/>
              <p:cNvSpPr txBox="1"/>
              <p:nvPr/>
            </p:nvSpPr>
            <p:spPr>
              <a:xfrm>
                <a:off x="6081905" y="5758778"/>
                <a:ext cx="1031520" cy="24131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 1</a:t>
                </a:r>
              </a:p>
            </p:txBody>
          </p:sp>
          <p:sp>
            <p:nvSpPr>
              <p:cNvPr id="135" name="Rectangle 134"/>
              <p:cNvSpPr/>
              <p:nvPr/>
            </p:nvSpPr>
            <p:spPr bwMode="auto">
              <a:xfrm>
                <a:off x="5862016" y="5784765"/>
                <a:ext cx="162838" cy="1634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49" name="Group 148"/>
            <p:cNvGrpSpPr/>
            <p:nvPr/>
          </p:nvGrpSpPr>
          <p:grpSpPr>
            <a:xfrm>
              <a:off x="873284" y="6051173"/>
              <a:ext cx="1311819" cy="246221"/>
              <a:chOff x="5879582" y="6222229"/>
              <a:chExt cx="1286214" cy="241415"/>
            </a:xfrm>
          </p:grpSpPr>
          <p:sp>
            <p:nvSpPr>
              <p:cNvPr id="30" name="TextBox 29"/>
              <p:cNvSpPr txBox="1"/>
              <p:nvPr/>
            </p:nvSpPr>
            <p:spPr>
              <a:xfrm>
                <a:off x="6099859" y="6222229"/>
                <a:ext cx="1065937" cy="2414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 3</a:t>
                </a:r>
              </a:p>
            </p:txBody>
          </p:sp>
          <p:sp>
            <p:nvSpPr>
              <p:cNvPr id="138" name="Rectangle 137"/>
              <p:cNvSpPr/>
              <p:nvPr/>
            </p:nvSpPr>
            <p:spPr bwMode="auto">
              <a:xfrm>
                <a:off x="5879582" y="6248216"/>
                <a:ext cx="162838" cy="16347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50" name="Group 149"/>
            <p:cNvGrpSpPr/>
            <p:nvPr/>
          </p:nvGrpSpPr>
          <p:grpSpPr>
            <a:xfrm>
              <a:off x="873284" y="5801583"/>
              <a:ext cx="1318687" cy="246221"/>
              <a:chOff x="5864045" y="5977510"/>
              <a:chExt cx="1292948" cy="241415"/>
            </a:xfrm>
          </p:grpSpPr>
          <p:sp>
            <p:nvSpPr>
              <p:cNvPr id="29" name="TextBox 28"/>
              <p:cNvSpPr txBox="1"/>
              <p:nvPr/>
            </p:nvSpPr>
            <p:spPr>
              <a:xfrm>
                <a:off x="6091056" y="5977510"/>
                <a:ext cx="1065937" cy="2414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 2</a:t>
                </a:r>
              </a:p>
            </p:txBody>
          </p:sp>
          <p:sp>
            <p:nvSpPr>
              <p:cNvPr id="139" name="Rectangle 138"/>
              <p:cNvSpPr/>
              <p:nvPr/>
            </p:nvSpPr>
            <p:spPr bwMode="auto">
              <a:xfrm>
                <a:off x="5864045" y="6003497"/>
                <a:ext cx="162838" cy="16347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sp>
        <p:nvSpPr>
          <p:cNvPr id="145" name="TextBox 144"/>
          <p:cNvSpPr txBox="1"/>
          <p:nvPr/>
        </p:nvSpPr>
        <p:spPr>
          <a:xfrm>
            <a:off x="3416668" y="3914878"/>
            <a:ext cx="1031373" cy="2412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 = 1</a:t>
            </a:r>
          </a:p>
        </p:txBody>
      </p:sp>
      <p:sp>
        <p:nvSpPr>
          <p:cNvPr id="146" name="TextBox 145"/>
          <p:cNvSpPr txBox="1"/>
          <p:nvPr/>
        </p:nvSpPr>
        <p:spPr>
          <a:xfrm>
            <a:off x="3416668" y="4363085"/>
            <a:ext cx="1065786" cy="24138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 = 2</a:t>
            </a:r>
          </a:p>
        </p:txBody>
      </p:sp>
      <p:sp>
        <p:nvSpPr>
          <p:cNvPr id="147" name="TextBox 146"/>
          <p:cNvSpPr txBox="1"/>
          <p:nvPr/>
        </p:nvSpPr>
        <p:spPr>
          <a:xfrm>
            <a:off x="3410222" y="4721651"/>
            <a:ext cx="1065786" cy="24138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70" normalizeH="0" baseline="0" noProof="0" dirty="0" err="1">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PartitionId</a:t>
            </a:r>
            <a:r>
              <a:rPr kumimoji="0" lang="en-US" sz="1568" b="0"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mn-cs"/>
              </a:rPr>
              <a:t> = 3</a:t>
            </a:r>
          </a:p>
        </p:txBody>
      </p:sp>
      <p:sp>
        <p:nvSpPr>
          <p:cNvPr id="69" name="Oval 68"/>
          <p:cNvSpPr/>
          <p:nvPr/>
        </p:nvSpPr>
        <p:spPr bwMode="auto">
          <a:xfrm>
            <a:off x="269302" y="3205781"/>
            <a:ext cx="2838424" cy="2770851"/>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0" name="Freeform 5"/>
          <p:cNvSpPr>
            <a:spLocks noEditPoints="1"/>
          </p:cNvSpPr>
          <p:nvPr/>
        </p:nvSpPr>
        <p:spPr bwMode="auto">
          <a:xfrm>
            <a:off x="1385038" y="4235595"/>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1075962" y="3825235"/>
            <a:ext cx="1225104" cy="163447"/>
            <a:chOff x="945251" y="4062050"/>
            <a:chExt cx="1249670" cy="166724"/>
          </a:xfrm>
        </p:grpSpPr>
        <p:sp>
          <p:nvSpPr>
            <p:cNvPr id="82" name="Rectangle 81"/>
            <p:cNvSpPr/>
            <p:nvPr/>
          </p:nvSpPr>
          <p:spPr bwMode="auto">
            <a:xfrm>
              <a:off x="945251" y="4062050"/>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7" name="Rectangle 86"/>
            <p:cNvSpPr/>
            <p:nvPr/>
          </p:nvSpPr>
          <p:spPr bwMode="auto">
            <a:xfrm>
              <a:off x="1312554"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Rectangle 87"/>
            <p:cNvSpPr/>
            <p:nvPr/>
          </p:nvSpPr>
          <p:spPr bwMode="auto">
            <a:xfrm>
              <a:off x="2028841" y="4062050"/>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Rectangle 91"/>
            <p:cNvSpPr/>
            <p:nvPr/>
          </p:nvSpPr>
          <p:spPr bwMode="auto">
            <a:xfrm>
              <a:off x="1700345" y="4062050"/>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7" name="Group 6"/>
          <p:cNvGrpSpPr/>
          <p:nvPr/>
        </p:nvGrpSpPr>
        <p:grpSpPr>
          <a:xfrm>
            <a:off x="1091626" y="5275336"/>
            <a:ext cx="1193776" cy="163447"/>
            <a:chOff x="871339" y="5182262"/>
            <a:chExt cx="1217714" cy="166724"/>
          </a:xfrm>
        </p:grpSpPr>
        <p:sp>
          <p:nvSpPr>
            <p:cNvPr id="84" name="Rectangle 83"/>
            <p:cNvSpPr/>
            <p:nvPr/>
          </p:nvSpPr>
          <p:spPr bwMode="auto">
            <a:xfrm>
              <a:off x="1236854"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84"/>
            <p:cNvSpPr/>
            <p:nvPr/>
          </p:nvSpPr>
          <p:spPr bwMode="auto">
            <a:xfrm>
              <a:off x="1922973" y="5182262"/>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1" name="Rectangle 90"/>
            <p:cNvSpPr/>
            <p:nvPr/>
          </p:nvSpPr>
          <p:spPr bwMode="auto">
            <a:xfrm>
              <a:off x="1547788"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3" name="Rectangle 92"/>
            <p:cNvSpPr/>
            <p:nvPr/>
          </p:nvSpPr>
          <p:spPr bwMode="auto">
            <a:xfrm>
              <a:off x="871339" y="5182262"/>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3" name="Group 12"/>
          <p:cNvGrpSpPr/>
          <p:nvPr/>
        </p:nvGrpSpPr>
        <p:grpSpPr>
          <a:xfrm>
            <a:off x="2372415" y="4509483"/>
            <a:ext cx="496491" cy="163447"/>
            <a:chOff x="2072794" y="4398616"/>
            <a:chExt cx="506447" cy="166724"/>
          </a:xfrm>
        </p:grpSpPr>
        <p:sp>
          <p:nvSpPr>
            <p:cNvPr id="86" name="Rectangle 85"/>
            <p:cNvSpPr/>
            <p:nvPr/>
          </p:nvSpPr>
          <p:spPr bwMode="auto">
            <a:xfrm>
              <a:off x="2413161" y="4398616"/>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Rectangle 89"/>
            <p:cNvSpPr/>
            <p:nvPr/>
          </p:nvSpPr>
          <p:spPr bwMode="auto">
            <a:xfrm>
              <a:off x="2072794" y="4398616"/>
              <a:ext cx="166080" cy="1667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6" name="Group 15"/>
          <p:cNvGrpSpPr/>
          <p:nvPr/>
        </p:nvGrpSpPr>
        <p:grpSpPr>
          <a:xfrm>
            <a:off x="448586" y="4509483"/>
            <a:ext cx="540433" cy="163447"/>
            <a:chOff x="527448" y="4398811"/>
            <a:chExt cx="551270" cy="166724"/>
          </a:xfrm>
        </p:grpSpPr>
        <p:sp>
          <p:nvSpPr>
            <p:cNvPr id="83" name="Rectangle 82"/>
            <p:cNvSpPr/>
            <p:nvPr/>
          </p:nvSpPr>
          <p:spPr bwMode="auto">
            <a:xfrm>
              <a:off x="912638" y="4398811"/>
              <a:ext cx="166080" cy="1667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Rectangle 88"/>
            <p:cNvSpPr/>
            <p:nvPr/>
          </p:nvSpPr>
          <p:spPr bwMode="auto">
            <a:xfrm>
              <a:off x="527448" y="4398811"/>
              <a:ext cx="166080" cy="1667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7" name="TextBox 16"/>
          <p:cNvSpPr txBox="1"/>
          <p:nvPr/>
        </p:nvSpPr>
        <p:spPr>
          <a:xfrm>
            <a:off x="1051558" y="3312822"/>
            <a:ext cx="1273913" cy="50690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Event Hub</a:t>
            </a:r>
          </a:p>
        </p:txBody>
      </p:sp>
      <p:sp>
        <p:nvSpPr>
          <p:cNvPr id="77" name="Oval 76"/>
          <p:cNvSpPr/>
          <p:nvPr/>
        </p:nvSpPr>
        <p:spPr bwMode="auto">
          <a:xfrm>
            <a:off x="5558151" y="2769500"/>
            <a:ext cx="1226360" cy="114537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5945118" y="3421538"/>
            <a:ext cx="452424" cy="403698"/>
          </a:xfrm>
          <a:prstGeom prst="rect">
            <a:avLst/>
          </a:prstGeom>
          <a:solidFill>
            <a:srgbClr val="FF0000"/>
          </a:solidFill>
        </p:spPr>
      </p:pic>
    </p:spTree>
    <p:extLst>
      <p:ext uri="{BB962C8B-B14F-4D97-AF65-F5344CB8AC3E}">
        <p14:creationId xmlns:p14="http://schemas.microsoft.com/office/powerpoint/2010/main" val="32161025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a:spLocks noChangeAspect="1"/>
          </p:cNvSpPr>
          <p:nvPr/>
        </p:nvSpPr>
        <p:spPr bwMode="auto">
          <a:xfrm>
            <a:off x="232130" y="3133503"/>
            <a:ext cx="2421924" cy="10391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Input and Output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Management</a:t>
            </a:r>
          </a:p>
        </p:txBody>
      </p:sp>
      <p:sp>
        <p:nvSpPr>
          <p:cNvPr id="54" name="Rectangle 53"/>
          <p:cNvSpPr>
            <a:spLocks noChangeAspect="1"/>
          </p:cNvSpPr>
          <p:nvPr/>
        </p:nvSpPr>
        <p:spPr bwMode="auto">
          <a:xfrm>
            <a:off x="232130" y="4505125"/>
            <a:ext cx="2421924" cy="954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Transformations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Management</a:t>
            </a:r>
          </a:p>
        </p:txBody>
      </p:sp>
      <p:sp>
        <p:nvSpPr>
          <p:cNvPr id="4" name="Title 3"/>
          <p:cNvSpPr>
            <a:spLocks noGrp="1"/>
          </p:cNvSpPr>
          <p:nvPr>
            <p:ph type="title"/>
          </p:nvPr>
        </p:nvSpPr>
        <p:spPr/>
        <p:txBody>
          <a:bodyPr/>
          <a:lstStyle/>
          <a:p>
            <a:r>
              <a:rPr lang="zh-TW" altLang="en-US" dirty="0" smtClean="0"/>
              <a:t>使用</a:t>
            </a:r>
            <a:r>
              <a:rPr lang="en-US" dirty="0" smtClean="0"/>
              <a:t> REST APIs </a:t>
            </a:r>
            <a:r>
              <a:rPr lang="zh-TW" altLang="en-US" dirty="0" smtClean="0"/>
              <a:t>操作工作</a:t>
            </a:r>
            <a:endParaRPr lang="en-US" dirty="0"/>
          </a:p>
        </p:txBody>
      </p:sp>
      <p:sp>
        <p:nvSpPr>
          <p:cNvPr id="12" name="Rectangle 11"/>
          <p:cNvSpPr>
            <a:spLocks noChangeAspect="1"/>
          </p:cNvSpPr>
          <p:nvPr/>
        </p:nvSpPr>
        <p:spPr bwMode="auto">
          <a:xfrm>
            <a:off x="232132" y="1805654"/>
            <a:ext cx="2421923" cy="10384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Jobs Management</a:t>
            </a:r>
          </a:p>
        </p:txBody>
      </p:sp>
      <p:sp>
        <p:nvSpPr>
          <p:cNvPr id="13" name="Text Placeholder 4"/>
          <p:cNvSpPr txBox="1">
            <a:spLocks/>
          </p:cNvSpPr>
          <p:nvPr/>
        </p:nvSpPr>
        <p:spPr>
          <a:xfrm>
            <a:off x="2767033" y="1805654"/>
            <a:ext cx="1935962" cy="10384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Start 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Stop Job</a:t>
            </a:r>
          </a:p>
        </p:txBody>
      </p:sp>
      <p:sp>
        <p:nvSpPr>
          <p:cNvPr id="15" name="Text Placeholder 4"/>
          <p:cNvSpPr txBox="1">
            <a:spLocks/>
          </p:cNvSpPr>
          <p:nvPr/>
        </p:nvSpPr>
        <p:spPr>
          <a:xfrm>
            <a:off x="4688431" y="1805654"/>
            <a:ext cx="2152703" cy="10384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Create Job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Delete Job</a:t>
            </a:r>
          </a:p>
        </p:txBody>
      </p:sp>
      <p:sp>
        <p:nvSpPr>
          <p:cNvPr id="18" name="Text Placeholder 4"/>
          <p:cNvSpPr txBox="1">
            <a:spLocks/>
          </p:cNvSpPr>
          <p:nvPr/>
        </p:nvSpPr>
        <p:spPr>
          <a:xfrm>
            <a:off x="6841135" y="1805654"/>
            <a:ext cx="2279152" cy="10384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List Jobs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Update Job</a:t>
            </a:r>
          </a:p>
        </p:txBody>
      </p:sp>
      <p:sp>
        <p:nvSpPr>
          <p:cNvPr id="19" name="Text Placeholder 4"/>
          <p:cNvSpPr txBox="1">
            <a:spLocks/>
          </p:cNvSpPr>
          <p:nvPr/>
        </p:nvSpPr>
        <p:spPr>
          <a:xfrm>
            <a:off x="2767032" y="3133503"/>
            <a:ext cx="3149499" cy="10391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Create  Input / Output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Delete  Input / Output </a:t>
            </a:r>
          </a:p>
        </p:txBody>
      </p:sp>
      <p:sp>
        <p:nvSpPr>
          <p:cNvPr id="21" name="Text Placeholder 4"/>
          <p:cNvSpPr txBox="1">
            <a:spLocks/>
          </p:cNvSpPr>
          <p:nvPr/>
        </p:nvSpPr>
        <p:spPr>
          <a:xfrm>
            <a:off x="5916531" y="3133503"/>
            <a:ext cx="3223630" cy="10391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List Input /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Update Input / Output</a:t>
            </a:r>
          </a:p>
        </p:txBody>
      </p:sp>
      <p:sp>
        <p:nvSpPr>
          <p:cNvPr id="22" name="Text Placeholder 4"/>
          <p:cNvSpPr txBox="1">
            <a:spLocks/>
          </p:cNvSpPr>
          <p:nvPr/>
        </p:nvSpPr>
        <p:spPr>
          <a:xfrm>
            <a:off x="2756596" y="4505125"/>
            <a:ext cx="3159935" cy="954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Create  Transformation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Delete  Transformation</a:t>
            </a:r>
          </a:p>
        </p:txBody>
      </p:sp>
      <p:sp>
        <p:nvSpPr>
          <p:cNvPr id="23" name="Text Placeholder 4"/>
          <p:cNvSpPr txBox="1">
            <a:spLocks/>
          </p:cNvSpPr>
          <p:nvPr/>
        </p:nvSpPr>
        <p:spPr>
          <a:xfrm>
            <a:off x="5916531" y="4505125"/>
            <a:ext cx="3223630" cy="954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Get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Update Transformation</a:t>
            </a:r>
          </a:p>
        </p:txBody>
      </p:sp>
      <p:sp>
        <p:nvSpPr>
          <p:cNvPr id="24" name="TextBox 23"/>
          <p:cNvSpPr txBox="1"/>
          <p:nvPr/>
        </p:nvSpPr>
        <p:spPr>
          <a:xfrm>
            <a:off x="9244029" y="1912504"/>
            <a:ext cx="2683185" cy="3177408"/>
          </a:xfrm>
          <a:prstGeom prst="rect">
            <a:avLst/>
          </a:prstGeom>
          <a:noFill/>
        </p:spPr>
        <p:txBody>
          <a:bodyPr wrap="square" lIns="0" tIns="0" rIns="0" bIns="0" rtlCol="0">
            <a:spAutoFit/>
          </a:bodyPr>
          <a:lstStyle>
            <a:defPPr>
              <a:defRPr lang="en-US"/>
            </a:defPPr>
            <a:lvl1pPr>
              <a:spcAft>
                <a:spcPts val="1224"/>
              </a:spcAft>
              <a:defRPr sz="2000" spc="-71">
                <a:solidFill>
                  <a:schemeClr val="tx2"/>
                </a:solidFill>
                <a:latin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The full functionality of Azure Stream Analytics is through REST APIs. </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Enables programmatic access</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Useful for automation through scripting</a:t>
            </a:r>
          </a:p>
          <a:p>
            <a:pPr marL="0" marR="0" lvl="0" indent="0" algn="l" defTabSz="914400" rtl="0" eaLnBrk="1" fontAlgn="auto" latinLnBrk="0" hangingPunct="1">
              <a:lnSpc>
                <a:spcPct val="100000"/>
              </a:lnSpc>
              <a:spcBef>
                <a:spcPts val="0"/>
              </a:spcBef>
              <a:spcAft>
                <a:spcPts val="1224"/>
              </a:spcAft>
              <a:buClrTx/>
              <a:buSzTx/>
              <a:buFontTx/>
              <a:buNone/>
              <a:tabLst/>
              <a:defRPr/>
            </a:pPr>
            <a:r>
              <a:rPr kumimoji="0" lang="en-US" sz="1961" b="0" i="0" u="none" strike="noStrike" kern="1200" cap="none" spc="-71" normalizeH="0" baseline="0" noProof="0" dirty="0">
                <a:ln>
                  <a:noFill/>
                </a:ln>
                <a:solidFill>
                  <a:srgbClr val="505050"/>
                </a:solidFill>
                <a:effectLst/>
                <a:uLnTx/>
                <a:uFillTx/>
                <a:latin typeface="Segoe UI Light" panose="020B0502040204020203" pitchFamily="34" charset="0"/>
                <a:ea typeface="+mn-ea"/>
                <a:cs typeface="+mn-cs"/>
              </a:rPr>
              <a:t>Embed in other applications/tools </a:t>
            </a:r>
          </a:p>
        </p:txBody>
      </p:sp>
    </p:spTree>
    <p:extLst>
      <p:ext uri="{BB962C8B-B14F-4D97-AF65-F5344CB8AC3E}">
        <p14:creationId xmlns:p14="http://schemas.microsoft.com/office/powerpoint/2010/main" val="73728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and Do More</a:t>
            </a:r>
            <a:endParaRPr lang="en-US" dirty="0"/>
          </a:p>
        </p:txBody>
      </p:sp>
      <p:sp>
        <p:nvSpPr>
          <p:cNvPr id="3" name="Text Placeholder 2"/>
          <p:cNvSpPr>
            <a:spLocks noGrp="1"/>
          </p:cNvSpPr>
          <p:nvPr>
            <p:ph type="body" sz="quarter" idx="4294967295"/>
          </p:nvPr>
        </p:nvSpPr>
        <p:spPr>
          <a:xfrm>
            <a:off x="270067" y="1189813"/>
            <a:ext cx="11654187" cy="3375157"/>
          </a:xfrm>
          <a:prstGeom prst="rect">
            <a:avLst/>
          </a:prstGeom>
        </p:spPr>
        <p:txBody>
          <a:bodyPr/>
          <a:lstStyle/>
          <a:p>
            <a:r>
              <a:rPr lang="en-US" sz="3200" dirty="0" smtClean="0"/>
              <a:t>Azure Stream Analytics</a:t>
            </a:r>
            <a:endParaRPr lang="en-US" sz="3200" dirty="0"/>
          </a:p>
          <a:p>
            <a:pPr marL="370912" lvl="1" indent="-342900">
              <a:buFont typeface="Arial" panose="020B0604020202020204" pitchFamily="34" charset="0"/>
              <a:buChar char="•"/>
            </a:pPr>
            <a:r>
              <a:rPr lang="en-US" sz="2000" dirty="0" smtClean="0"/>
              <a:t>Getting Started Using Stream Analytics: </a:t>
            </a:r>
            <a:br>
              <a:rPr lang="en-US" sz="2000" dirty="0" smtClean="0"/>
            </a:br>
            <a:r>
              <a:rPr lang="en-US" sz="2000" dirty="0" smtClean="0"/>
              <a:t>	</a:t>
            </a:r>
            <a:r>
              <a:rPr lang="en-US" sz="2000" dirty="0" smtClean="0">
                <a:hlinkClick r:id="rId2"/>
              </a:rPr>
              <a:t>http</a:t>
            </a:r>
            <a:r>
              <a:rPr lang="en-US" sz="2000" dirty="0">
                <a:hlinkClick r:id="rId2"/>
              </a:rPr>
              <a:t>://azure.microsoft.com/en-us/documentation/articles/stream-analytics-get-started</a:t>
            </a:r>
            <a:r>
              <a:rPr lang="en-US" sz="2000" dirty="0" smtClean="0">
                <a:hlinkClick r:id="rId2"/>
              </a:rPr>
              <a:t>/</a:t>
            </a:r>
            <a:r>
              <a:rPr lang="en-US" sz="2000" dirty="0" smtClean="0"/>
              <a:t> </a:t>
            </a:r>
          </a:p>
          <a:p>
            <a:pPr marL="370912" lvl="1" indent="-342900">
              <a:buFont typeface="Arial" panose="020B0604020202020204" pitchFamily="34" charset="0"/>
              <a:buChar char="•"/>
            </a:pPr>
            <a:r>
              <a:rPr lang="en-US" sz="2000" dirty="0" smtClean="0"/>
              <a:t>ASA – Developer Guide: </a:t>
            </a:r>
            <a:br>
              <a:rPr lang="en-US" sz="2000" dirty="0" smtClean="0"/>
            </a:br>
            <a:r>
              <a:rPr lang="en-US" sz="2000" dirty="0" smtClean="0"/>
              <a:t>	</a:t>
            </a:r>
            <a:r>
              <a:rPr lang="en-US" sz="2000" dirty="0" smtClean="0">
                <a:hlinkClick r:id="rId3"/>
              </a:rPr>
              <a:t>http</a:t>
            </a:r>
            <a:r>
              <a:rPr lang="en-US" sz="2000" dirty="0">
                <a:hlinkClick r:id="rId3"/>
              </a:rPr>
              <a:t>://azure.microsoft.com/en-us/documentation/articles/stream-analytics-developer-guide</a:t>
            </a:r>
            <a:r>
              <a:rPr lang="en-US" sz="2000" dirty="0" smtClean="0">
                <a:hlinkClick r:id="rId3"/>
              </a:rPr>
              <a:t>/</a:t>
            </a:r>
            <a:r>
              <a:rPr lang="en-US" sz="2000" dirty="0" smtClean="0"/>
              <a:t> </a:t>
            </a:r>
            <a:endParaRPr lang="en-US" dirty="0"/>
          </a:p>
          <a:p>
            <a:pPr marL="370912" lvl="1" indent="-342900">
              <a:buFont typeface="Arial" panose="020B0604020202020204" pitchFamily="34" charset="0"/>
              <a:buChar char="•"/>
            </a:pPr>
            <a:r>
              <a:rPr lang="en-US" sz="2000" dirty="0"/>
              <a:t>Microsoft Open Tech </a:t>
            </a:r>
            <a:r>
              <a:rPr lang="en-US" sz="2000" dirty="0" err="1"/>
              <a:t>ConnectTheDots</a:t>
            </a:r>
            <a:r>
              <a:rPr lang="en-US" sz="2000" dirty="0"/>
              <a:t> sample </a:t>
            </a:r>
            <a:r>
              <a:rPr lang="en-US" sz="2000" dirty="0" err="1"/>
              <a:t>IoT</a:t>
            </a:r>
            <a:r>
              <a:rPr lang="en-US" sz="2000" dirty="0"/>
              <a:t> with Event Hubs and Azure Stream Analytics: </a:t>
            </a:r>
            <a:r>
              <a:rPr lang="en-US" sz="2000" dirty="0" smtClean="0"/>
              <a:t/>
            </a:r>
            <a:br>
              <a:rPr lang="en-US" sz="2000" dirty="0" smtClean="0"/>
            </a:br>
            <a:r>
              <a:rPr lang="en-US" sz="2000" dirty="0" smtClean="0"/>
              <a:t>	</a:t>
            </a:r>
            <a:r>
              <a:rPr lang="en-US" sz="2000" dirty="0" smtClean="0">
                <a:hlinkClick r:id="rId4"/>
              </a:rPr>
              <a:t>https</a:t>
            </a:r>
            <a:r>
              <a:rPr lang="en-US" sz="2000" dirty="0">
                <a:hlinkClick r:id="rId4"/>
              </a:rPr>
              <a:t>://</a:t>
            </a:r>
            <a:r>
              <a:rPr lang="en-US" sz="2000" dirty="0" smtClean="0">
                <a:hlinkClick r:id="rId4"/>
              </a:rPr>
              <a:t>github.com/MSOpenTech/connectthedots/wiki</a:t>
            </a:r>
            <a:endParaRPr lang="en-US" sz="2000" dirty="0" smtClean="0"/>
          </a:p>
          <a:p>
            <a:pPr marL="370912" lvl="1" indent="-342900">
              <a:buFont typeface="Arial" panose="020B0604020202020204" pitchFamily="34" charset="0"/>
              <a:buChar char="•"/>
            </a:pPr>
            <a:endParaRPr lang="en-US" sz="1400" dirty="0"/>
          </a:p>
          <a:p>
            <a:pPr lvl="1"/>
            <a:endParaRPr lang="en-US" sz="3921" dirty="0">
              <a:gradFill>
                <a:gsLst>
                  <a:gs pos="2920">
                    <a:schemeClr val="tx2"/>
                  </a:gs>
                  <a:gs pos="39000">
                    <a:schemeClr val="tx2"/>
                  </a:gs>
                </a:gsLst>
                <a:lin ang="5400000" scaled="0"/>
              </a:gradFill>
              <a:latin typeface="+mj-lt"/>
              <a:cs typeface="ＭＳ Ｐゴシック" charset="0"/>
            </a:endParaRPr>
          </a:p>
        </p:txBody>
      </p:sp>
    </p:spTree>
    <p:extLst>
      <p:ext uri="{BB962C8B-B14F-4D97-AF65-F5344CB8AC3E}">
        <p14:creationId xmlns:p14="http://schemas.microsoft.com/office/powerpoint/2010/main" val="338011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858" y="2763493"/>
            <a:ext cx="2376515" cy="506875"/>
          </a:xfrm>
          <a:prstGeom prst="rect">
            <a:avLst/>
          </a:prstGeom>
        </p:spPr>
      </p:pic>
      <p:sp>
        <p:nvSpPr>
          <p:cNvPr id="5" name="TextBox 4"/>
          <p:cNvSpPr txBox="1"/>
          <p:nvPr/>
        </p:nvSpPr>
        <p:spPr>
          <a:xfrm>
            <a:off x="266125" y="5819468"/>
            <a:ext cx="11659750" cy="888955"/>
          </a:xfrm>
          <a:prstGeom prst="rect">
            <a:avLst/>
          </a:prstGeom>
          <a:noFill/>
        </p:spPr>
        <p:txBody>
          <a:bodyPr wrap="square" lIns="179285" tIns="143430" rIns="179285" bIns="143430" rtlCol="0">
            <a:noAutofit/>
          </a:bodyPr>
          <a:lstStyle/>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mn-cs"/>
              </a:rPr>
              <a:t>© 2014 Microsoft Corporation. All rights reserved. Microsoft, Windows, Windows Vista and other product names are or may be registered trademarks and/or trademarks in the U.S. and/or other countries.</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mn-cs"/>
              </a:rPr>
              <a:t>The information herein is for informational purposes only and represents the current view of Microsoft Corporation as of the date of this presentation. Because Microsoft must respond to changing market</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mn-cs"/>
              </a:rPr>
              <a:t>conditions, it should not be interpreted to be a commitment on the part of Microsoft, and Microsoft cannot guarantee the accuracy of any information provided after the date of this presentation.</a:t>
            </a:r>
          </a:p>
          <a:p>
            <a:pPr marL="0" marR="0" lvl="0" indent="0" algn="l" defTabSz="914523" rtl="0" eaLnBrk="1" fontAlgn="auto" latinLnBrk="0" hangingPunct="1">
              <a:lnSpc>
                <a:spcPts val="1175"/>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mn-cs"/>
              </a:rPr>
              <a:t>MICROSOFT MAKES NO WARRANTIES, EXPRESS, IMPLIED OR STATUTORY, AS TO THE INFORMATION IN THIS PRESENTATION.</a:t>
            </a:r>
          </a:p>
        </p:txBody>
      </p:sp>
      <p:sp>
        <p:nvSpPr>
          <p:cNvPr id="2" name="TextBox 1"/>
          <p:cNvSpPr txBox="1"/>
          <p:nvPr/>
        </p:nvSpPr>
        <p:spPr>
          <a:xfrm>
            <a:off x="1152313" y="5178850"/>
            <a:ext cx="896425" cy="896425"/>
          </a:xfrm>
          <a:prstGeom prst="rect">
            <a:avLst/>
          </a:prstGeom>
          <a:noFill/>
        </p:spPr>
        <p:txBody>
          <a:bodyPr wrap="non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1071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建立事件中樞流程</a:t>
            </a:r>
            <a:endParaRPr lang="zh-TW" altLang="en-US" dirty="0"/>
          </a:p>
        </p:txBody>
      </p:sp>
      <p:pic>
        <p:nvPicPr>
          <p:cNvPr id="20482" name="Picture 2" descr="https://acomdpsstorage.blob.core.windows.net/dpsmedia-prod/azure.microsoft.com/zh-tw/documentation/articles/service-bus-event-hubs-csharp-ephcs-getstarted/20150523072649/create-event-hu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10" y="2844135"/>
            <a:ext cx="6858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p:cNvSpPr txBox="1"/>
          <p:nvPr/>
        </p:nvSpPr>
        <p:spPr>
          <a:xfrm>
            <a:off x="7415547" y="3050335"/>
            <a:ext cx="4418491" cy="24260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事件中樞是服務匯流排（</a:t>
            </a:r>
            <a:r>
              <a:rPr lang="en-US" altLang="zh-TW" sz="1961" spc="-70" dirty="0" smtClean="0">
                <a:solidFill>
                  <a:schemeClr val="bg1"/>
                </a:solidFill>
                <a:latin typeface="Segoe UI Light" panose="020B0502040204020203" pitchFamily="34" charset="0"/>
              </a:rPr>
              <a:t>Service Bus</a:t>
            </a:r>
            <a:r>
              <a:rPr lang="zh-TW" altLang="en-US" sz="1961" spc="-70" dirty="0" smtClean="0">
                <a:solidFill>
                  <a:schemeClr val="bg1"/>
                </a:solidFill>
                <a:latin typeface="Segoe UI Light" panose="020B0502040204020203" pitchFamily="34" charset="0"/>
              </a:rPr>
              <a:t>）中的一個服務</a:t>
            </a:r>
            <a:endParaRPr lang="en-US" altLang="zh-TW" sz="1961" spc="-70" dirty="0" smtClean="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961" b="1" i="0" u="none" strike="noStrike" kern="1200" cap="none" spc="-70" normalizeH="0" baseline="0" noProof="0" dirty="0">
              <a:ln>
                <a:noFill/>
              </a:ln>
              <a:solidFill>
                <a:schemeClr val="bg1"/>
              </a:solidFill>
              <a:effectLst/>
              <a:uLnTx/>
              <a:uFillTx/>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操作的權限控管與服務匯流排一致</a:t>
            </a:r>
            <a:endParaRPr lang="en-US" altLang="zh-TW" sz="1961" spc="-70" dirty="0" smtClean="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961" i="0" u="none" strike="noStrike" kern="1200" cap="none" spc="-70" normalizeH="0" baseline="0" noProof="0" dirty="0">
              <a:ln>
                <a:noFill/>
              </a:ln>
              <a:solidFill>
                <a:schemeClr val="bg1"/>
              </a:solidFill>
              <a:effectLst/>
              <a:uLnTx/>
              <a:uFillTx/>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noProof="0" dirty="0" smtClean="0">
                <a:solidFill>
                  <a:schemeClr val="bg1"/>
                </a:solidFill>
                <a:latin typeface="Segoe UI Light" panose="020B0502040204020203" pitchFamily="34" charset="0"/>
              </a:rPr>
              <a:t>分割數需要在建立時決定，範圍從 </a:t>
            </a:r>
            <a:r>
              <a:rPr lang="en-US" altLang="zh-TW" sz="1961" b="1" spc="-70" noProof="0" dirty="0" smtClean="0">
                <a:solidFill>
                  <a:schemeClr val="bg1"/>
                </a:solidFill>
                <a:latin typeface="Segoe UI Light" panose="020B0502040204020203" pitchFamily="34" charset="0"/>
              </a:rPr>
              <a:t>8 ~ 32</a:t>
            </a:r>
            <a:endParaRPr kumimoji="0" lang="en-US" sz="1961" b="1" i="0" u="none" strike="noStrike" kern="1200" cap="none" spc="-70" normalizeH="0" baseline="0" noProof="0" dirty="0">
              <a:ln>
                <a:noFill/>
              </a:ln>
              <a:solidFill>
                <a:schemeClr val="bg1"/>
              </a:solidFill>
              <a:effectLst/>
              <a:uLnTx/>
              <a:uFillTx/>
              <a:latin typeface="Segoe UI Light" panose="020B0502040204020203" pitchFamily="34" charset="0"/>
            </a:endParaRPr>
          </a:p>
        </p:txBody>
      </p:sp>
    </p:spTree>
    <p:extLst>
      <p:ext uri="{BB962C8B-B14F-4D97-AF65-F5344CB8AC3E}">
        <p14:creationId xmlns:p14="http://schemas.microsoft.com/office/powerpoint/2010/main" val="21884667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設定訊息保留時間及存取原則</a:t>
            </a:r>
            <a:endParaRPr lang="zh-TW" altLang="en-US" dirty="0"/>
          </a:p>
        </p:txBody>
      </p:sp>
      <p:pic>
        <p:nvPicPr>
          <p:cNvPr id="21506" name="Picture 2" descr="https://acomdpsstorage.blob.core.windows.net/dpsmedia-prod/azure.microsoft.com/zh-tw/documentation/articles/service-bus-event-hubs-csharp-ephcs-getstarted/20150523072649/create-event-hub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10" y="2324100"/>
            <a:ext cx="6858000" cy="4533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p:cNvSpPr txBox="1"/>
          <p:nvPr/>
        </p:nvSpPr>
        <p:spPr>
          <a:xfrm>
            <a:off x="7415547" y="3050335"/>
            <a:ext cx="4418491" cy="30295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設定訊息保留在事件中樞內的時間，最多可以設定至 </a:t>
            </a:r>
            <a:r>
              <a:rPr lang="en-US" altLang="zh-TW" sz="1961" b="1" spc="-70" dirty="0" smtClean="0">
                <a:solidFill>
                  <a:schemeClr val="bg1"/>
                </a:solidFill>
                <a:latin typeface="Segoe UI Light" panose="020B0502040204020203" pitchFamily="34" charset="0"/>
              </a:rPr>
              <a:t>14</a:t>
            </a:r>
            <a:r>
              <a:rPr lang="en-US" altLang="zh-TW" sz="1961" spc="-70" dirty="0" smtClean="0">
                <a:solidFill>
                  <a:schemeClr val="bg1"/>
                </a:solidFill>
                <a:latin typeface="Segoe UI Light" panose="020B0502040204020203" pitchFamily="34" charset="0"/>
              </a:rPr>
              <a:t> </a:t>
            </a:r>
            <a:r>
              <a:rPr lang="zh-TW" altLang="en-US" sz="1961" spc="-70" dirty="0" smtClean="0">
                <a:solidFill>
                  <a:schemeClr val="bg1"/>
                </a:solidFill>
                <a:latin typeface="Segoe UI Light" panose="020B0502040204020203" pitchFamily="34" charset="0"/>
              </a:rPr>
              <a:t>天</a:t>
            </a:r>
            <a:endParaRPr lang="en-US" altLang="zh-TW" sz="1961" spc="-70" dirty="0" smtClean="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961" b="1" i="0" u="none" strike="noStrike" kern="1200" cap="none" spc="-70" normalizeH="0" baseline="0" noProof="0" dirty="0">
              <a:ln>
                <a:noFill/>
              </a:ln>
              <a:solidFill>
                <a:schemeClr val="bg1"/>
              </a:solidFill>
              <a:effectLst/>
              <a:uLnTx/>
              <a:uFillTx/>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可以設定不同的存取原則，像是只能送或只能收或是是否包含管理權限</a:t>
            </a:r>
            <a:endParaRPr lang="en-US" altLang="zh-TW" sz="1961" spc="-70" dirty="0" smtClean="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961" i="0" u="none" strike="noStrike" kern="1200" cap="none" spc="-70" normalizeH="0" baseline="0" noProof="0" dirty="0">
              <a:ln>
                <a:noFill/>
              </a:ln>
              <a:solidFill>
                <a:schemeClr val="bg1"/>
              </a:solidFill>
              <a:effectLst/>
              <a:uLnTx/>
              <a:uFillTx/>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設定完存取原則後可以在下方取得不同原則的金鑰</a:t>
            </a:r>
            <a:endParaRPr kumimoji="0" lang="en-US" sz="1961" i="0" u="none" strike="noStrike" kern="1200" cap="none" spc="-70" normalizeH="0" baseline="0" noProof="0" dirty="0">
              <a:ln>
                <a:noFill/>
              </a:ln>
              <a:solidFill>
                <a:schemeClr val="bg1"/>
              </a:solidFill>
              <a:effectLst/>
              <a:uLnTx/>
              <a:uFillTx/>
              <a:latin typeface="Segoe UI Light" panose="020B0502040204020203" pitchFamily="34" charset="0"/>
            </a:endParaRPr>
          </a:p>
        </p:txBody>
      </p:sp>
    </p:spTree>
    <p:extLst>
      <p:ext uri="{BB962C8B-B14F-4D97-AF65-F5344CB8AC3E}">
        <p14:creationId xmlns:p14="http://schemas.microsoft.com/office/powerpoint/2010/main" val="38323339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連接字串</a:t>
            </a:r>
            <a:endParaRPr lang="zh-TW" altLang="en-US" dirty="0"/>
          </a:p>
        </p:txBody>
      </p:sp>
      <p:pic>
        <p:nvPicPr>
          <p:cNvPr id="22530" name="Picture 2" descr="https://acomdpsstorage.blob.core.windows.net/dpsmedia-prod/azure.microsoft.com/zh-tw/documentation/articles/service-bus-event-hubs-csharp-ephcs-getstarted/20150523072649/create-event-hub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10" y="1937674"/>
            <a:ext cx="5445606" cy="4677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p:cNvSpPr txBox="1"/>
          <p:nvPr/>
        </p:nvSpPr>
        <p:spPr>
          <a:xfrm>
            <a:off x="6660636" y="2761621"/>
            <a:ext cx="4418491" cy="1514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zh-TW" altLang="en-US" sz="1961" spc="-70" dirty="0" smtClean="0">
                <a:solidFill>
                  <a:schemeClr val="bg1"/>
                </a:solidFill>
                <a:latin typeface="Segoe UI Light" panose="020B0502040204020203" pitchFamily="34" charset="0"/>
              </a:rPr>
              <a:t>設定完存取原則後在事件中樞的儀表板中找到連接字串</a:t>
            </a:r>
            <a:endParaRPr lang="en-US" altLang="zh-TW" sz="1961" spc="-70" dirty="0" smtClean="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sz="1961" spc="-70" noProof="0" dirty="0">
              <a:solidFill>
                <a:schemeClr val="bg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TW" altLang="en-US" sz="1961" i="0" u="none" strike="noStrike" kern="1200" cap="none" spc="-70" normalizeH="0" baseline="0" dirty="0" smtClean="0">
                <a:ln>
                  <a:noFill/>
                </a:ln>
                <a:solidFill>
                  <a:schemeClr val="bg1"/>
                </a:solidFill>
                <a:effectLst/>
                <a:uLnTx/>
                <a:uFillTx/>
                <a:latin typeface="Segoe UI Light" panose="020B0502040204020203" pitchFamily="34" charset="0"/>
              </a:rPr>
              <a:t>不同用途的程式就使用不同的連接字串</a:t>
            </a:r>
            <a:endParaRPr kumimoji="0" lang="en-US" sz="1961" i="0" u="none" strike="noStrike" kern="1200" cap="none" spc="-70" normalizeH="0" baseline="0" noProof="0" dirty="0">
              <a:ln>
                <a:noFill/>
              </a:ln>
              <a:solidFill>
                <a:schemeClr val="bg1"/>
              </a:solidFill>
              <a:effectLst/>
              <a:uLnTx/>
              <a:uFillTx/>
              <a:latin typeface="Segoe UI Light" panose="020B0502040204020203" pitchFamily="34" charset="0"/>
            </a:endParaRPr>
          </a:p>
        </p:txBody>
      </p:sp>
    </p:spTree>
    <p:extLst>
      <p:ext uri="{BB962C8B-B14F-4D97-AF65-F5344CB8AC3E}">
        <p14:creationId xmlns:p14="http://schemas.microsoft.com/office/powerpoint/2010/main" val="23816943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215" y="2303586"/>
            <a:ext cx="8210389" cy="1815882"/>
          </a:xfrm>
          <a:prstGeom prst="rect">
            <a:avLst/>
          </a:prstGeom>
          <a:noFill/>
        </p:spPr>
        <p:txBody>
          <a:bodyPr wrap="none" rtlCol="0">
            <a:spAutoFit/>
          </a:bodyPr>
          <a:lstStyle/>
          <a:p>
            <a:r>
              <a:rPr lang="en-US" altLang="zh-TW" sz="6400" dirty="0" smtClean="0">
                <a:solidFill>
                  <a:schemeClr val="bg1"/>
                </a:solidFill>
              </a:rPr>
              <a:t>Demo</a:t>
            </a:r>
          </a:p>
          <a:p>
            <a:r>
              <a:rPr lang="zh-TW" altLang="en-US" sz="4800" dirty="0" smtClean="0">
                <a:solidFill>
                  <a:schemeClr val="bg1"/>
                </a:solidFill>
              </a:rPr>
              <a:t>傳送資料到 </a:t>
            </a:r>
            <a:r>
              <a:rPr lang="en-US" altLang="zh-TW" sz="4800" dirty="0" smtClean="0">
                <a:solidFill>
                  <a:schemeClr val="bg1"/>
                </a:solidFill>
              </a:rPr>
              <a:t>Azure Event Hubs</a:t>
            </a:r>
            <a:endParaRPr lang="zh-TW" altLang="en-US" sz="4800" dirty="0">
              <a:solidFill>
                <a:schemeClr val="bg1"/>
              </a:solidFill>
            </a:endParaRPr>
          </a:p>
        </p:txBody>
      </p:sp>
    </p:spTree>
    <p:extLst>
      <p:ext uri="{BB962C8B-B14F-4D97-AF65-F5344CB8AC3E}">
        <p14:creationId xmlns:p14="http://schemas.microsoft.com/office/powerpoint/2010/main" val="278236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p:txBody>
          <a:bodyPr/>
          <a:lstStyle/>
          <a:p>
            <a:endParaRPr lang="en-US" dirty="0"/>
          </a:p>
        </p:txBody>
      </p:sp>
      <p:sp>
        <p:nvSpPr>
          <p:cNvPr id="5" name="Title 4"/>
          <p:cNvSpPr>
            <a:spLocks noGrp="1"/>
          </p:cNvSpPr>
          <p:nvPr>
            <p:ph type="title"/>
          </p:nvPr>
        </p:nvSpPr>
        <p:spPr>
          <a:xfrm>
            <a:off x="269302" y="2075840"/>
            <a:ext cx="10586539" cy="1801436"/>
          </a:xfrm>
        </p:spPr>
        <p:txBody>
          <a:bodyPr/>
          <a:lstStyle/>
          <a:p>
            <a:r>
              <a:rPr lang="en-US" dirty="0" smtClean="0"/>
              <a:t>Azure </a:t>
            </a:r>
            <a:r>
              <a:rPr lang="zh-TW" altLang="en-US" dirty="0" smtClean="0"/>
              <a:t>串流分析 </a:t>
            </a:r>
            <a:r>
              <a:rPr lang="en-US" altLang="zh-TW" dirty="0" smtClean="0"/>
              <a:t>(Stream Analytics)</a:t>
            </a:r>
            <a:r>
              <a:rPr lang="en-US" dirty="0" smtClean="0"/>
              <a:t/>
            </a:r>
            <a:br>
              <a:rPr lang="en-US" dirty="0" smtClean="0"/>
            </a:br>
            <a:endParaRPr lang="en-US" dirty="0"/>
          </a:p>
        </p:txBody>
      </p:sp>
    </p:spTree>
    <p:extLst>
      <p:ext uri="{BB962C8B-B14F-4D97-AF65-F5344CB8AC3E}">
        <p14:creationId xmlns:p14="http://schemas.microsoft.com/office/powerpoint/2010/main" val="163707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259F80B481294EA2616764F5468028" ma:contentTypeVersion="3" ma:contentTypeDescription="Create a new document." ma:contentTypeScope="" ma:versionID="17b0ab71de516efa0448e332352d800e">
  <xsd:schema xmlns:xsd="http://www.w3.org/2001/XMLSchema" xmlns:xs="http://www.w3.org/2001/XMLSchema" xmlns:p="http://schemas.microsoft.com/office/2006/metadata/properties" xmlns:ns3="ca2d2b93-6fe1-4327-ad17-9a40d88b17df" targetNamespace="http://schemas.microsoft.com/office/2006/metadata/properties" ma:root="true" ma:fieldsID="54066b4107bc7e24724af96c9ac5d664" ns3:_="">
    <xsd:import namespace="ca2d2b93-6fe1-4327-ad17-9a40d88b17df"/>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d2b93-6fe1-4327-ad17-9a40d88b17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BCD58D-C4A9-4F5D-BDF1-BB6944189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2d2b93-6fe1-4327-ad17-9a40d88b17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51BF7E-AEA8-4336-9A78-4621B914D3A6}">
  <ds:schemaRefs>
    <ds:schemaRef ds:uri="http://schemas.microsoft.com/sharepoint/v3/contenttype/forms"/>
  </ds:schemaRefs>
</ds:datastoreItem>
</file>

<file path=customXml/itemProps3.xml><?xml version="1.0" encoding="utf-8"?>
<ds:datastoreItem xmlns:ds="http://schemas.openxmlformats.org/officeDocument/2006/customXml" ds:itemID="{A29408A4-18BC-4A98-A0A6-0EE47A0FF1E8}">
  <ds:schemaRefs>
    <ds:schemaRef ds:uri="http://purl.org/dc/terms/"/>
    <ds:schemaRef ds:uri="http://schemas.openxmlformats.org/package/2006/metadata/core-properties"/>
    <ds:schemaRef ds:uri="http://schemas.microsoft.com/office/2006/documentManagement/types"/>
    <ds:schemaRef ds:uri="ca2d2b93-6fe1-4327-ad17-9a40d88b17df"/>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934</TotalTime>
  <Words>7832</Words>
  <Application>Microsoft Office PowerPoint</Application>
  <PresentationFormat>寬螢幕</PresentationFormat>
  <Paragraphs>943</Paragraphs>
  <Slides>47</Slides>
  <Notes>39</Notes>
  <HiddenSlides>0</HiddenSlides>
  <MMClips>0</MMClips>
  <ScaleCrop>false</ScaleCrop>
  <HeadingPairs>
    <vt:vector size="8" baseType="variant">
      <vt:variant>
        <vt:lpstr>使用字型</vt:lpstr>
      </vt:variant>
      <vt:variant>
        <vt:i4>12</vt:i4>
      </vt:variant>
      <vt:variant>
        <vt:lpstr>佈景主題</vt:lpstr>
      </vt:variant>
      <vt:variant>
        <vt:i4>3</vt:i4>
      </vt:variant>
      <vt:variant>
        <vt:lpstr>內嵌 OLE 伺服程式</vt:lpstr>
      </vt:variant>
      <vt:variant>
        <vt:i4>1</vt:i4>
      </vt:variant>
      <vt:variant>
        <vt:lpstr>投影片標題</vt:lpstr>
      </vt:variant>
      <vt:variant>
        <vt:i4>47</vt:i4>
      </vt:variant>
    </vt:vector>
  </HeadingPairs>
  <TitlesOfParts>
    <vt:vector size="63" baseType="lpstr">
      <vt:lpstr>ＭＳ Ｐゴシック</vt:lpstr>
      <vt:lpstr>ＭＳ Ｐゴシック</vt:lpstr>
      <vt:lpstr>Segoe</vt:lpstr>
      <vt:lpstr>Arial</vt:lpstr>
      <vt:lpstr>Calibri</vt:lpstr>
      <vt:lpstr>Consolas</vt:lpstr>
      <vt:lpstr>Segoe UI</vt:lpstr>
      <vt:lpstr>Segoe UI Light</vt:lpstr>
      <vt:lpstr>Segoe UI Semibold</vt:lpstr>
      <vt:lpstr>Tahoma</vt:lpstr>
      <vt:lpstr>Times New Roman</vt:lpstr>
      <vt:lpstr>Wingdings</vt:lpstr>
      <vt:lpstr>SQL Server 14_DRAFT_04222013_ab</vt:lpstr>
      <vt:lpstr>Azure Event</vt:lpstr>
      <vt:lpstr>1_Azure Event</vt:lpstr>
      <vt:lpstr>think-cell Slide</vt:lpstr>
      <vt:lpstr>Azure Event Hubs 與 Stream Analytics</vt:lpstr>
      <vt:lpstr>Azure IoT 資料流情境</vt:lpstr>
      <vt:lpstr>PowerPoint 簡報</vt:lpstr>
      <vt:lpstr>延展事件中樞的效能</vt:lpstr>
      <vt:lpstr>建立事件中樞流程</vt:lpstr>
      <vt:lpstr>設定訊息保留時間及存取原則</vt:lpstr>
      <vt:lpstr>連接字串</vt:lpstr>
      <vt:lpstr>PowerPoint 簡報</vt:lpstr>
      <vt:lpstr>Azure 串流分析 (Stream Analytics) </vt:lpstr>
      <vt:lpstr>Azure 串流分析</vt:lpstr>
      <vt:lpstr>為什麼要在雲端使用串流分析?</vt:lpstr>
      <vt:lpstr>應用程式架構</vt:lpstr>
      <vt:lpstr>實際操作</vt:lpstr>
      <vt:lpstr>在管理後台中新增串流分析工作</vt:lpstr>
      <vt:lpstr>建立工作的流程</vt:lpstr>
      <vt:lpstr>建立工作的流程</vt:lpstr>
      <vt:lpstr>設定串流分析工作的資料來源</vt:lpstr>
      <vt:lpstr>定義串流資料格式</vt:lpstr>
      <vt:lpstr>建立工作的流程</vt:lpstr>
      <vt:lpstr>設定查詢語法</vt:lpstr>
      <vt:lpstr>查詢語法 – 概觀</vt:lpstr>
      <vt:lpstr>Sample Scenario – Toll Station</vt:lpstr>
      <vt:lpstr>Query - Filtering</vt:lpstr>
      <vt:lpstr>Temporal Joins</vt:lpstr>
      <vt:lpstr>Query – Find time for cars to pass tolling place</vt:lpstr>
      <vt:lpstr>Query – List cars not exiting tolling place in 5 min</vt:lpstr>
      <vt:lpstr>Query – Expired Registration</vt:lpstr>
      <vt:lpstr>UNION</vt:lpstr>
      <vt:lpstr>Windowing Concepts</vt:lpstr>
      <vt:lpstr>Tumbling Window</vt:lpstr>
      <vt:lpstr>Hopping Window</vt:lpstr>
      <vt:lpstr>Sliding Window</vt:lpstr>
      <vt:lpstr>Multi-step queries with “WITH”</vt:lpstr>
      <vt:lpstr>建立工作的流程</vt:lpstr>
      <vt:lpstr>設定串流分析工作的輸出</vt:lpstr>
      <vt:lpstr>建立工作的流程</vt:lpstr>
      <vt:lpstr>亂序執行原則</vt:lpstr>
      <vt:lpstr>開始輸出</vt:lpstr>
      <vt:lpstr>建立工作流程</vt:lpstr>
      <vt:lpstr>儀表板</vt:lpstr>
      <vt:lpstr>操作記錄檔</vt:lpstr>
      <vt:lpstr>監控工作執行狀況</vt:lpstr>
      <vt:lpstr>延展串流處理單位</vt:lpstr>
      <vt:lpstr>透過分割進行延展</vt:lpstr>
      <vt:lpstr>使用 REST APIs 操作工作</vt:lpstr>
      <vt:lpstr>Learn and Do More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with HDInsight Module 6 – Storm Essentials  Asad Khan    Nishant Thacker Principal PM Manager  Technical Product Manager Microsoft    Microsoft</dc:title>
  <dc:creator>Nishant Thacker</dc:creator>
  <cp:lastModifiedBy>上官Eric</cp:lastModifiedBy>
  <cp:revision>101</cp:revision>
  <dcterms:created xsi:type="dcterms:W3CDTF">2015-02-09T17:29:20Z</dcterms:created>
  <dcterms:modified xsi:type="dcterms:W3CDTF">2015-05-24T12:40:17Z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0x0101009C259F80B481294EA2616764F5468028</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ies>
</file>